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86" r:id="rId9"/>
    <p:sldId id="287" r:id="rId10"/>
    <p:sldId id="288" r:id="rId11"/>
    <p:sldId id="294" r:id="rId12"/>
    <p:sldId id="301" r:id="rId13"/>
    <p:sldId id="298" r:id="rId14"/>
    <p:sldId id="299" r:id="rId15"/>
    <p:sldId id="300" r:id="rId16"/>
    <p:sldId id="295" r:id="rId17"/>
    <p:sldId id="297" r:id="rId18"/>
    <p:sldId id="302" r:id="rId19"/>
    <p:sldId id="303" r:id="rId20"/>
    <p:sldId id="290" r:id="rId21"/>
    <p:sldId id="304" r:id="rId22"/>
    <p:sldId id="305" r:id="rId23"/>
    <p:sldId id="306" r:id="rId24"/>
    <p:sldId id="296" r:id="rId25"/>
    <p:sldId id="308" r:id="rId26"/>
    <p:sldId id="307" r:id="rId27"/>
    <p:sldId id="309" r:id="rId28"/>
    <p:sldId id="310" r:id="rId29"/>
    <p:sldId id="311" r:id="rId3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87136"/>
  </p:normalViewPr>
  <p:slideViewPr>
    <p:cSldViewPr snapToGrid="0">
      <p:cViewPr>
        <p:scale>
          <a:sx n="90" d="100"/>
          <a:sy n="90" d="100"/>
        </p:scale>
        <p:origin x="232"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266A47-D925-3B46-AD52-1853EC6976C8}" type="datetimeFigureOut">
              <a:rPr kumimoji="1" lang="ko-KR" altLang="en-US" smtClean="0"/>
              <a:t>2022. 10. 9.</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11377-8053-8B47-9467-2AA0EA1ABE5F}" type="slidenum">
              <a:rPr kumimoji="1" lang="ko-KR" altLang="en-US" smtClean="0"/>
              <a:t>‹#›</a:t>
            </a:fld>
            <a:endParaRPr kumimoji="1" lang="ko-KR" altLang="en-US"/>
          </a:p>
        </p:txBody>
      </p:sp>
    </p:spTree>
    <p:extLst>
      <p:ext uri="{BB962C8B-B14F-4D97-AF65-F5344CB8AC3E}">
        <p14:creationId xmlns:p14="http://schemas.microsoft.com/office/powerpoint/2010/main" val="366820956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A-site" TargetMode="External"/><Relationship Id="rId13" Type="http://schemas.openxmlformats.org/officeDocument/2006/relationships/hyperlink" Target="https://en.wikipedia.org/wiki/Protein_synthesis" TargetMode="External"/><Relationship Id="rId3" Type="http://schemas.openxmlformats.org/officeDocument/2006/relationships/hyperlink" Target="https://terms.naver.com/entry.naver?docId=5144845&amp;ref=y" TargetMode="External"/><Relationship Id="rId7" Type="http://schemas.openxmlformats.org/officeDocument/2006/relationships/hyperlink" Target="https://terms.naver.com/entry.naver?docId=5145054&amp;ref=y" TargetMode="External"/><Relationship Id="rId12" Type="http://schemas.openxmlformats.org/officeDocument/2006/relationships/hyperlink" Target="https://en.wikipedia.org/wiki/Transfer_RNA"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George_E._Fox" TargetMode="External"/><Relationship Id="rId11" Type="http://schemas.openxmlformats.org/officeDocument/2006/relationships/hyperlink" Target="https://en.wikipedia.org/wiki/Binding_site" TargetMode="External"/><Relationship Id="rId5" Type="http://schemas.openxmlformats.org/officeDocument/2006/relationships/hyperlink" Target="https://en.wikipedia.org/wiki/Carl_Woese" TargetMode="External"/><Relationship Id="rId10" Type="http://schemas.openxmlformats.org/officeDocument/2006/relationships/hyperlink" Target="https://en.wikipedia.org/wiki/Ribosome" TargetMode="External"/><Relationship Id="rId4" Type="http://schemas.openxmlformats.org/officeDocument/2006/relationships/hyperlink" Target="https://terms.naver.com/entry.naver?docId=5144908&amp;ref=y" TargetMode="External"/><Relationship Id="rId9" Type="http://schemas.openxmlformats.org/officeDocument/2006/relationships/hyperlink" Target="https://en.wikipedia.org/wiki/Hydrogen_bond"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erms.naver.com/entry.naver?docId=5145083&amp;ref=y"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Error_control"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en.wikipedia.org/wiki/Communication_channe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b="0" i="0" dirty="0">
                <a:solidFill>
                  <a:srgbClr val="2F2F2F"/>
                </a:solidFill>
                <a:effectLst/>
                <a:latin typeface="나눔고딕" panose="020D0604000000000000" pitchFamily="34" charset="-127"/>
                <a:ea typeface="나눔고딕" panose="020D0604000000000000" pitchFamily="34" charset="-127"/>
              </a:rPr>
              <a:t>16S rRNA</a:t>
            </a:r>
            <a:r>
              <a:rPr lang="ko-KR" altLang="en-US" b="0" i="0" dirty="0">
                <a:solidFill>
                  <a:srgbClr val="2F2F2F"/>
                </a:solidFill>
                <a:effectLst/>
                <a:latin typeface="나눔고딕" panose="020D0604000000000000" pitchFamily="34" charset="-127"/>
                <a:ea typeface="나눔고딕" panose="020D0604000000000000" pitchFamily="34" charset="-127"/>
              </a:rPr>
              <a:t>는 </a:t>
            </a:r>
            <a:r>
              <a:rPr lang="en-US" altLang="ko-KR" b="0" i="0" dirty="0">
                <a:solidFill>
                  <a:srgbClr val="2F2F2F"/>
                </a:solidFill>
                <a:effectLst/>
                <a:latin typeface="나눔고딕" panose="020D0604000000000000" pitchFamily="34" charset="-127"/>
                <a:ea typeface="나눔고딕" panose="020D0604000000000000" pitchFamily="34" charset="-127"/>
              </a:rPr>
              <a:t>16</a:t>
            </a:r>
            <a:r>
              <a:rPr lang="en" altLang="ko-KR" b="0" i="0" dirty="0">
                <a:solidFill>
                  <a:srgbClr val="2F2F2F"/>
                </a:solidFill>
                <a:effectLst/>
                <a:latin typeface="나눔고딕" panose="020D0604000000000000" pitchFamily="34" charset="-127"/>
                <a:ea typeface="나눔고딕" panose="020D0604000000000000" pitchFamily="34" charset="-127"/>
              </a:rPr>
              <a:t>S ribosomal RNA</a:t>
            </a:r>
            <a:r>
              <a:rPr lang="ko-KR" altLang="en-US" b="0" i="0" dirty="0">
                <a:solidFill>
                  <a:srgbClr val="2F2F2F"/>
                </a:solidFill>
                <a:effectLst/>
                <a:latin typeface="나눔고딕" panose="020D0604000000000000" pitchFamily="34" charset="-127"/>
                <a:ea typeface="나눔고딕" panose="020D0604000000000000" pitchFamily="34" charset="-127"/>
              </a:rPr>
              <a:t>의 </a:t>
            </a:r>
            <a:r>
              <a:rPr lang="ko-KR" altLang="en-US" b="0" i="0" dirty="0" err="1">
                <a:solidFill>
                  <a:srgbClr val="2F2F2F"/>
                </a:solidFill>
                <a:effectLst/>
                <a:latin typeface="나눔고딕" panose="020D0604000000000000" pitchFamily="34" charset="-127"/>
                <a:ea typeface="나눔고딕" panose="020D0604000000000000" pitchFamily="34" charset="-127"/>
              </a:rPr>
              <a:t>줄임말로</a:t>
            </a:r>
            <a:r>
              <a:rPr lang="en-US" altLang="ko-KR" b="0" i="0" dirty="0">
                <a:solidFill>
                  <a:srgbClr val="2F2F2F"/>
                </a:solidFill>
                <a:effectLst/>
                <a:latin typeface="나눔고딕" panose="020D0604000000000000" pitchFamily="34" charset="-127"/>
                <a:ea typeface="나눔고딕" panose="020D0604000000000000" pitchFamily="34" charset="-127"/>
              </a:rPr>
              <a:t>, </a:t>
            </a:r>
            <a:r>
              <a:rPr lang="ko-KR" altLang="en-US" b="0" i="0" u="none" strike="noStrike" dirty="0">
                <a:solidFill>
                  <a:srgbClr val="0033AC"/>
                </a:solidFill>
                <a:effectLst/>
                <a:latin typeface="나눔고딕" panose="020D0604000000000000" pitchFamily="34" charset="-127"/>
                <a:ea typeface="나눔고딕" panose="020D0604000000000000" pitchFamily="34" charset="-127"/>
                <a:hlinkClick r:id="rId3"/>
              </a:rPr>
              <a:t>원핵생물</a:t>
            </a:r>
            <a:r>
              <a:rPr lang="ko-KR" altLang="en-US" b="0" i="0" dirty="0">
                <a:solidFill>
                  <a:srgbClr val="2F2F2F"/>
                </a:solidFill>
                <a:effectLst/>
                <a:latin typeface="나눔고딕" panose="020D0604000000000000" pitchFamily="34" charset="-127"/>
                <a:ea typeface="나눔고딕" panose="020D0604000000000000" pitchFamily="34" charset="-127"/>
              </a:rPr>
              <a:t> 리보솜의 </a:t>
            </a:r>
            <a:r>
              <a:rPr lang="en-US" altLang="ko-KR" b="0" i="0" dirty="0">
                <a:solidFill>
                  <a:srgbClr val="2F2F2F"/>
                </a:solidFill>
                <a:effectLst/>
                <a:latin typeface="나눔고딕" panose="020D0604000000000000" pitchFamily="34" charset="-127"/>
                <a:ea typeface="나눔고딕" panose="020D0604000000000000" pitchFamily="34" charset="-127"/>
              </a:rPr>
              <a:t>30</a:t>
            </a:r>
            <a:r>
              <a:rPr lang="en" altLang="ko-KR" b="0" i="0" dirty="0">
                <a:solidFill>
                  <a:srgbClr val="2F2F2F"/>
                </a:solidFill>
                <a:effectLst/>
                <a:latin typeface="나눔고딕" panose="020D0604000000000000" pitchFamily="34" charset="-127"/>
                <a:ea typeface="나눔고딕" panose="020D0604000000000000" pitchFamily="34" charset="-127"/>
              </a:rPr>
              <a:t>S </a:t>
            </a:r>
            <a:r>
              <a:rPr lang="ko-KR" altLang="en-US" b="0" i="0" dirty="0">
                <a:solidFill>
                  <a:srgbClr val="2F2F2F"/>
                </a:solidFill>
                <a:effectLst/>
                <a:latin typeface="나눔고딕" panose="020D0604000000000000" pitchFamily="34" charset="-127"/>
                <a:ea typeface="나눔고딕" panose="020D0604000000000000" pitchFamily="34" charset="-127"/>
              </a:rPr>
              <a:t>소단위체를 구성하고 있는 </a:t>
            </a:r>
            <a:r>
              <a:rPr lang="en" altLang="ko-KR" b="0" i="0" dirty="0">
                <a:solidFill>
                  <a:srgbClr val="2F2F2F"/>
                </a:solidFill>
                <a:effectLst/>
                <a:latin typeface="나눔고딕" panose="020D0604000000000000" pitchFamily="34" charset="-127"/>
                <a:ea typeface="나눔고딕" panose="020D0604000000000000" pitchFamily="34" charset="-127"/>
              </a:rPr>
              <a:t>RNA</a:t>
            </a:r>
            <a:r>
              <a:rPr lang="ko-KR" altLang="en-US" b="0" i="0" dirty="0">
                <a:solidFill>
                  <a:srgbClr val="2F2F2F"/>
                </a:solidFill>
                <a:effectLst/>
                <a:latin typeface="나눔고딕" panose="020D0604000000000000" pitchFamily="34" charset="-127"/>
                <a:ea typeface="나눔고딕" panose="020D0604000000000000" pitchFamily="34" charset="-127"/>
              </a:rPr>
              <a:t>이다</a:t>
            </a:r>
            <a:endParaRPr lang="en-US" altLang="ko-KR" b="0" i="0" dirty="0">
              <a:solidFill>
                <a:srgbClr val="2F2F2F"/>
              </a:solidFill>
              <a:effectLst/>
              <a:latin typeface="나눔고딕" panose="020D0604000000000000" pitchFamily="34" charset="-127"/>
              <a:ea typeface="나눔고딕" panose="020D0604000000000000" pitchFamily="34" charset="-127"/>
            </a:endParaRPr>
          </a:p>
          <a:p>
            <a:r>
              <a:rPr lang="ko-KR" altLang="en-US" b="0" i="0" dirty="0">
                <a:solidFill>
                  <a:srgbClr val="2F2F2F"/>
                </a:solidFill>
                <a:effectLst/>
                <a:latin typeface="나눔고딕" panose="020D0604000000000000" pitchFamily="34" charset="-127"/>
                <a:ea typeface="나눔고딕" panose="020D0604000000000000" pitchFamily="34" charset="-127"/>
              </a:rPr>
              <a:t>즉</a:t>
            </a:r>
            <a:r>
              <a:rPr lang="en-US" altLang="ko-KR" b="0" i="0" dirty="0">
                <a:solidFill>
                  <a:srgbClr val="2F2F2F"/>
                </a:solidFill>
                <a:effectLst/>
                <a:latin typeface="나눔고딕" panose="020D0604000000000000" pitchFamily="34" charset="-127"/>
                <a:ea typeface="나눔고딕" panose="020D0604000000000000" pitchFamily="34" charset="-127"/>
              </a:rPr>
              <a:t>,</a:t>
            </a:r>
            <a:r>
              <a:rPr lang="ko-KR" altLang="en-US" b="0" i="0" dirty="0">
                <a:solidFill>
                  <a:srgbClr val="2F2F2F"/>
                </a:solidFill>
                <a:effectLst/>
                <a:latin typeface="나눔고딕" panose="020D0604000000000000" pitchFamily="34" charset="-127"/>
                <a:ea typeface="나눔고딕" panose="020D0604000000000000" pitchFamily="34" charset="-127"/>
              </a:rPr>
              <a:t> </a:t>
            </a:r>
            <a:r>
              <a:rPr lang="en" altLang="ko-KR" b="0" i="0" dirty="0">
                <a:solidFill>
                  <a:srgbClr val="2F2F2F"/>
                </a:solidFill>
                <a:effectLst/>
                <a:latin typeface="나눔고딕" panose="020D0604000000000000" pitchFamily="34" charset="-127"/>
                <a:ea typeface="나눔고딕" panose="020D0604000000000000" pitchFamily="34" charset="-127"/>
              </a:rPr>
              <a:t>16S rRNA</a:t>
            </a:r>
            <a:r>
              <a:rPr lang="ko-KR" altLang="en-US" b="0" i="0" dirty="0" err="1">
                <a:solidFill>
                  <a:srgbClr val="2F2F2F"/>
                </a:solidFill>
                <a:effectLst/>
                <a:latin typeface="나눔고딕" panose="020D0604000000000000" pitchFamily="34" charset="-127"/>
                <a:ea typeface="나눔고딕" panose="020D0604000000000000" pitchFamily="34" charset="-127"/>
              </a:rPr>
              <a:t>를</a:t>
            </a:r>
            <a:r>
              <a:rPr lang="ko-KR" altLang="en-US" b="0" i="0" dirty="0">
                <a:solidFill>
                  <a:srgbClr val="2F2F2F"/>
                </a:solidFill>
                <a:effectLst/>
                <a:latin typeface="나눔고딕" panose="020D0604000000000000" pitchFamily="34" charset="-127"/>
                <a:ea typeface="나눔고딕" panose="020D0604000000000000" pitchFamily="34" charset="-127"/>
              </a:rPr>
              <a:t> 코딩하는 </a:t>
            </a:r>
            <a:r>
              <a:rPr lang="ko-KR" altLang="en-US" b="0" i="0" u="none" strike="noStrike" dirty="0">
                <a:solidFill>
                  <a:srgbClr val="0033AC"/>
                </a:solidFill>
                <a:effectLst/>
                <a:latin typeface="나눔고딕" panose="020D0604000000000000" pitchFamily="34" charset="-127"/>
                <a:ea typeface="나눔고딕" panose="020D0604000000000000" pitchFamily="34" charset="-127"/>
                <a:hlinkClick r:id="rId4"/>
              </a:rPr>
              <a:t>유전자</a:t>
            </a:r>
            <a:r>
              <a:rPr lang="ko-KR" altLang="en-US" b="0" i="0" dirty="0">
                <a:solidFill>
                  <a:srgbClr val="2F2F2F"/>
                </a:solidFill>
                <a:effectLst/>
                <a:latin typeface="나눔고딕" panose="020D0604000000000000" pitchFamily="34" charset="-127"/>
                <a:ea typeface="나눔고딕" panose="020D0604000000000000" pitchFamily="34" charset="-127"/>
              </a:rPr>
              <a:t>를 </a:t>
            </a:r>
            <a:r>
              <a:rPr lang="en-US" altLang="ko-KR" b="0" i="0" dirty="0">
                <a:solidFill>
                  <a:srgbClr val="2F2F2F"/>
                </a:solidFill>
                <a:effectLst/>
                <a:latin typeface="나눔고딕" panose="020D0604000000000000" pitchFamily="34" charset="-127"/>
                <a:ea typeface="나눔고딕" panose="020D0604000000000000" pitchFamily="34" charset="-127"/>
              </a:rPr>
              <a:t>16</a:t>
            </a:r>
            <a:r>
              <a:rPr lang="en" altLang="ko-KR" b="0" i="0" dirty="0">
                <a:solidFill>
                  <a:srgbClr val="2F2F2F"/>
                </a:solidFill>
                <a:effectLst/>
                <a:latin typeface="나눔고딕" panose="020D0604000000000000" pitchFamily="34" charset="-127"/>
                <a:ea typeface="나눔고딕" panose="020D0604000000000000" pitchFamily="34" charset="-127"/>
              </a:rPr>
              <a:t>S rRNA gene</a:t>
            </a:r>
            <a:r>
              <a:rPr lang="ko-KR" altLang="en-US" b="0" i="0" dirty="0">
                <a:solidFill>
                  <a:srgbClr val="2F2F2F"/>
                </a:solidFill>
                <a:effectLst/>
                <a:latin typeface="나눔고딕" panose="020D0604000000000000" pitchFamily="34" charset="-127"/>
                <a:ea typeface="나눔고딕" panose="020D0604000000000000" pitchFamily="34" charset="-127"/>
              </a:rPr>
              <a:t>이라고 일컫는다</a:t>
            </a:r>
            <a:r>
              <a:rPr lang="en-US" altLang="ko-KR" b="0" i="0" dirty="0">
                <a:solidFill>
                  <a:srgbClr val="2F2F2F"/>
                </a:solidFill>
                <a:effectLst/>
                <a:latin typeface="나눔고딕" panose="020D0604000000000000" pitchFamily="34" charset="-127"/>
                <a:ea typeface="나눔고딕" panose="020D0604000000000000" pitchFamily="34" charset="-127"/>
              </a:rPr>
              <a:t>.</a:t>
            </a:r>
          </a:p>
          <a:p>
            <a:r>
              <a:rPr lang="en" altLang="ko-KR" b="0" i="0" dirty="0">
                <a:solidFill>
                  <a:srgbClr val="202122"/>
                </a:solidFill>
                <a:effectLst/>
                <a:latin typeface="Arial" panose="020B0604020202020204" pitchFamily="34" charset="0"/>
              </a:rPr>
              <a:t> </a:t>
            </a:r>
            <a:r>
              <a:rPr lang="en" altLang="ko-KR" b="0" i="0" u="none" strike="noStrike" dirty="0">
                <a:solidFill>
                  <a:srgbClr val="0645AD"/>
                </a:solidFill>
                <a:effectLst/>
                <a:latin typeface="Arial" panose="020B0604020202020204" pitchFamily="34" charset="0"/>
                <a:hlinkClick r:id="rId5" tooltip="Carl Woese"/>
              </a:rPr>
              <a:t>Carl Woese</a:t>
            </a:r>
            <a:r>
              <a:rPr lang="en" altLang="ko-KR" b="0" i="0" dirty="0">
                <a:solidFill>
                  <a:srgbClr val="202122"/>
                </a:solidFill>
                <a:effectLst/>
                <a:latin typeface="Arial" panose="020B0604020202020204" pitchFamily="34" charset="0"/>
              </a:rPr>
              <a:t> and </a:t>
            </a:r>
            <a:r>
              <a:rPr lang="en" altLang="ko-KR" b="0" i="0" u="none" strike="noStrike" dirty="0">
                <a:solidFill>
                  <a:srgbClr val="0645AD"/>
                </a:solidFill>
                <a:effectLst/>
                <a:latin typeface="Arial" panose="020B0604020202020204" pitchFamily="34" charset="0"/>
                <a:hlinkClick r:id="rId6" tooltip="George E. Fox"/>
              </a:rPr>
              <a:t>George E. Fox</a:t>
            </a:r>
            <a:r>
              <a:rPr lang="en" altLang="ko-KR" b="0" i="0" dirty="0">
                <a:solidFill>
                  <a:srgbClr val="202122"/>
                </a:solidFill>
                <a:effectLst/>
                <a:latin typeface="Arial" panose="020B0604020202020204" pitchFamily="34" charset="0"/>
              </a:rPr>
              <a:t> were two of the people who pioneered the use of 16S rRNA in phylogenetics in 1977</a:t>
            </a:r>
            <a:r>
              <a:rPr lang="ko-KR" altLang="en-US" b="0" i="0" dirty="0">
                <a:solidFill>
                  <a:srgbClr val="202122"/>
                </a:solidFill>
                <a:effectLst/>
                <a:latin typeface="Arial" panose="020B0604020202020204" pitchFamily="34" charset="0"/>
              </a:rPr>
              <a:t>주요</a:t>
            </a:r>
            <a:endParaRPr lang="en-US" altLang="ko-KR" b="0" i="0" dirty="0">
              <a:solidFill>
                <a:srgbClr val="202122"/>
              </a:solidFill>
              <a:effectLst/>
              <a:latin typeface="Arial" panose="020B0604020202020204" pitchFamily="34" charset="0"/>
            </a:endParaRPr>
          </a:p>
          <a:p>
            <a:r>
              <a:rPr lang="ko-KR" altLang="en-US" b="0" i="0" dirty="0">
                <a:solidFill>
                  <a:srgbClr val="202122"/>
                </a:solidFill>
                <a:effectLst/>
                <a:latin typeface="Arial" panose="020B0604020202020204" pitchFamily="34" charset="0"/>
              </a:rPr>
              <a:t>주요 기능</a:t>
            </a:r>
            <a:r>
              <a:rPr lang="en-US" altLang="ko-KR" b="0" i="0" dirty="0">
                <a:solidFill>
                  <a:srgbClr val="202122"/>
                </a:solidFill>
                <a:effectLst/>
                <a:latin typeface="Arial" panose="020B0604020202020204" pitchFamily="34" charset="0"/>
              </a:rPr>
              <a:t>?</a:t>
            </a:r>
            <a:endParaRPr lang="en" altLang="ko-KR" b="0" i="0" dirty="0">
              <a:solidFill>
                <a:srgbClr val="202122"/>
              </a:solidFill>
              <a:effectLst/>
              <a:latin typeface="Arial" panose="020B0604020202020204" pitchFamily="34" charset="0"/>
            </a:endParaRPr>
          </a:p>
          <a:p>
            <a:pPr algn="just"/>
            <a:r>
              <a:rPr lang="en-US" altLang="ko-KR" b="0" i="0" dirty="0">
                <a:solidFill>
                  <a:srgbClr val="2F2F2F"/>
                </a:solidFill>
                <a:effectLst/>
                <a:latin typeface="나눔고딕" panose="020D0604000000000000" pitchFamily="34" charset="-127"/>
                <a:ea typeface="나눔고딕" panose="020D0604000000000000" pitchFamily="34" charset="-127"/>
              </a:rPr>
              <a:t>Gene</a:t>
            </a:r>
            <a:r>
              <a:rPr lang="ko-KR" altLang="en-US" b="0" i="0" dirty="0">
                <a:solidFill>
                  <a:srgbClr val="2F2F2F"/>
                </a:solidFill>
                <a:effectLst/>
                <a:latin typeface="나눔고딕" panose="020D0604000000000000" pitchFamily="34" charset="-127"/>
                <a:ea typeface="나눔고딕" panose="020D0604000000000000" pitchFamily="34" charset="-127"/>
              </a:rPr>
              <a:t>이 </a:t>
            </a:r>
            <a:r>
              <a:rPr lang="en" altLang="ko-KR" b="0" i="0" dirty="0">
                <a:solidFill>
                  <a:srgbClr val="2F2F2F"/>
                </a:solidFill>
                <a:effectLst/>
                <a:latin typeface="나눔고딕" panose="020D0604000000000000" pitchFamily="34" charset="-127"/>
                <a:ea typeface="나눔고딕" panose="020D0604000000000000" pitchFamily="34" charset="-127"/>
              </a:rPr>
              <a:t>mRNA</a:t>
            </a:r>
            <a:r>
              <a:rPr lang="ko-KR" altLang="en-US" b="0" i="0" dirty="0">
                <a:solidFill>
                  <a:srgbClr val="2F2F2F"/>
                </a:solidFill>
                <a:effectLst/>
                <a:latin typeface="나눔고딕" panose="020D0604000000000000" pitchFamily="34" charset="-127"/>
                <a:ea typeface="나눔고딕" panose="020D0604000000000000" pitchFamily="34" charset="-127"/>
              </a:rPr>
              <a:t>로 </a:t>
            </a:r>
            <a:r>
              <a:rPr lang="en-US" altLang="ko-KR" b="0" i="0" dirty="0">
                <a:solidFill>
                  <a:srgbClr val="2F2F2F"/>
                </a:solidFill>
                <a:effectLst/>
                <a:latin typeface="나눔고딕" panose="020D0604000000000000" pitchFamily="34" charset="-127"/>
                <a:ea typeface="나눔고딕" panose="020D0604000000000000" pitchFamily="34" charset="-127"/>
              </a:rPr>
              <a:t>transcription</a:t>
            </a:r>
            <a:r>
              <a:rPr lang="ko-KR" altLang="en-US" b="0" i="0" dirty="0">
                <a:solidFill>
                  <a:srgbClr val="2F2F2F"/>
                </a:solidFill>
                <a:effectLst/>
                <a:latin typeface="나눔고딕" panose="020D0604000000000000" pitchFamily="34" charset="-127"/>
                <a:ea typeface="나눔고딕" panose="020D0604000000000000" pitchFamily="34" charset="-127"/>
              </a:rPr>
              <a:t>이 되고</a:t>
            </a:r>
            <a:r>
              <a:rPr lang="en-US" altLang="ko-KR" b="0" i="0" dirty="0">
                <a:solidFill>
                  <a:srgbClr val="2F2F2F"/>
                </a:solidFill>
                <a:effectLst/>
                <a:latin typeface="나눔고딕" panose="020D0604000000000000" pitchFamily="34" charset="-127"/>
                <a:ea typeface="나눔고딕" panose="020D0604000000000000" pitchFamily="34" charset="-127"/>
              </a:rPr>
              <a:t>, </a:t>
            </a:r>
            <a:r>
              <a:rPr lang="en" altLang="ko-KR" b="0" i="0" dirty="0">
                <a:solidFill>
                  <a:srgbClr val="2F2F2F"/>
                </a:solidFill>
                <a:effectLst/>
                <a:latin typeface="나눔고딕" panose="020D0604000000000000" pitchFamily="34" charset="-127"/>
                <a:ea typeface="나눔고딕" panose="020D0604000000000000" pitchFamily="34" charset="-127"/>
              </a:rPr>
              <a:t>mRNA</a:t>
            </a:r>
            <a:r>
              <a:rPr lang="ko-KR" altLang="en-US" b="0" i="0" dirty="0">
                <a:solidFill>
                  <a:srgbClr val="2F2F2F"/>
                </a:solidFill>
                <a:effectLst/>
                <a:latin typeface="나눔고딕" panose="020D0604000000000000" pitchFamily="34" charset="-127"/>
                <a:ea typeface="나눔고딕" panose="020D0604000000000000" pitchFamily="34" charset="-127"/>
              </a:rPr>
              <a:t>가 리보솜에서 </a:t>
            </a:r>
            <a:r>
              <a:rPr lang="en-US" altLang="ko-KR" b="0" i="0" dirty="0">
                <a:solidFill>
                  <a:srgbClr val="2F2F2F"/>
                </a:solidFill>
                <a:effectLst/>
                <a:latin typeface="나눔고딕" panose="020D0604000000000000" pitchFamily="34" charset="-127"/>
                <a:ea typeface="나눔고딕" panose="020D0604000000000000" pitchFamily="34" charset="-127"/>
              </a:rPr>
              <a:t>protein</a:t>
            </a:r>
            <a:r>
              <a:rPr lang="ko-KR" altLang="en-US" b="0" i="0" dirty="0" err="1">
                <a:solidFill>
                  <a:srgbClr val="2F2F2F"/>
                </a:solidFill>
                <a:effectLst/>
                <a:latin typeface="나눔고딕" panose="020D0604000000000000" pitchFamily="34" charset="-127"/>
                <a:ea typeface="나눔고딕" panose="020D0604000000000000" pitchFamily="34" charset="-127"/>
              </a:rPr>
              <a:t>으로</a:t>
            </a:r>
            <a:r>
              <a:rPr lang="ko-KR" altLang="en-US" b="0" i="0" dirty="0">
                <a:solidFill>
                  <a:srgbClr val="2F2F2F"/>
                </a:solidFill>
                <a:effectLst/>
                <a:latin typeface="나눔고딕" panose="020D0604000000000000" pitchFamily="34" charset="-127"/>
                <a:ea typeface="나눔고딕" panose="020D0604000000000000" pitchFamily="34" charset="-127"/>
              </a:rPr>
              <a:t> </a:t>
            </a:r>
            <a:r>
              <a:rPr lang="en-US" altLang="ko-KR" b="0" i="0" dirty="0">
                <a:solidFill>
                  <a:srgbClr val="2F2F2F"/>
                </a:solidFill>
                <a:effectLst/>
                <a:latin typeface="나눔고딕" panose="020D0604000000000000" pitchFamily="34" charset="-127"/>
                <a:ea typeface="나눔고딕" panose="020D0604000000000000" pitchFamily="34" charset="-127"/>
              </a:rPr>
              <a:t>translation</a:t>
            </a:r>
            <a:r>
              <a:rPr lang="ko-KR" altLang="en-US" b="0" i="0" dirty="0">
                <a:solidFill>
                  <a:srgbClr val="2F2F2F"/>
                </a:solidFill>
                <a:effectLst/>
                <a:latin typeface="나눔고딕" panose="020D0604000000000000" pitchFamily="34" charset="-127"/>
                <a:ea typeface="나눔고딕" panose="020D0604000000000000" pitchFamily="34" charset="-127"/>
              </a:rPr>
              <a:t>되는 과정에서</a:t>
            </a:r>
            <a:r>
              <a:rPr lang="en-US" altLang="ko-KR" b="0" i="0" dirty="0">
                <a:solidFill>
                  <a:srgbClr val="2F2F2F"/>
                </a:solidFill>
                <a:effectLst/>
                <a:latin typeface="나눔고딕" panose="020D0604000000000000" pitchFamily="34" charset="-127"/>
                <a:ea typeface="나눔고딕" panose="020D0604000000000000" pitchFamily="34" charset="-127"/>
              </a:rPr>
              <a:t>, </a:t>
            </a:r>
            <a:r>
              <a:rPr lang="ko-KR" altLang="en-US" b="0" i="0" dirty="0">
                <a:solidFill>
                  <a:srgbClr val="2F2F2F"/>
                </a:solidFill>
                <a:effectLst/>
                <a:latin typeface="나눔고딕" panose="020D0604000000000000" pitchFamily="34" charset="-127"/>
                <a:ea typeface="나눔고딕" panose="020D0604000000000000" pitchFamily="34" charset="-127"/>
              </a:rPr>
              <a:t>리보솜의 </a:t>
            </a:r>
            <a:r>
              <a:rPr lang="en-US" altLang="ko-KR" b="0" i="0" dirty="0">
                <a:solidFill>
                  <a:srgbClr val="2F2F2F"/>
                </a:solidFill>
                <a:effectLst/>
                <a:latin typeface="나눔고딕" panose="020D0604000000000000" pitchFamily="34" charset="-127"/>
                <a:ea typeface="나눔고딕" panose="020D0604000000000000" pitchFamily="34" charset="-127"/>
              </a:rPr>
              <a:t>30</a:t>
            </a:r>
            <a:r>
              <a:rPr lang="en" altLang="ko-KR" b="0" i="0" dirty="0">
                <a:solidFill>
                  <a:srgbClr val="2F2F2F"/>
                </a:solidFill>
                <a:effectLst/>
                <a:latin typeface="나눔고딕" panose="020D0604000000000000" pitchFamily="34" charset="-127"/>
                <a:ea typeface="나눔고딕" panose="020D0604000000000000" pitchFamily="34" charset="-127"/>
              </a:rPr>
              <a:t>S </a:t>
            </a:r>
            <a:r>
              <a:rPr lang="en-US" altLang="ko-KR" b="0" i="0" dirty="0">
                <a:solidFill>
                  <a:srgbClr val="2F2F2F"/>
                </a:solidFill>
                <a:effectLst/>
                <a:latin typeface="나눔고딕" panose="020D0604000000000000" pitchFamily="34" charset="-127"/>
                <a:ea typeface="나눔고딕" panose="020D0604000000000000" pitchFamily="34" charset="-127"/>
              </a:rPr>
              <a:t>subunit</a:t>
            </a:r>
            <a:r>
              <a:rPr lang="ko-KR" altLang="en-US" b="0" i="0" dirty="0">
                <a:solidFill>
                  <a:srgbClr val="2F2F2F"/>
                </a:solidFill>
                <a:effectLst/>
                <a:latin typeface="나눔고딕" panose="020D0604000000000000" pitchFamily="34" charset="-127"/>
                <a:ea typeface="나눔고딕" panose="020D0604000000000000" pitchFamily="34" charset="-127"/>
              </a:rPr>
              <a:t>이 </a:t>
            </a:r>
            <a:r>
              <a:rPr lang="en" altLang="ko-KR" b="0" i="0" dirty="0">
                <a:solidFill>
                  <a:srgbClr val="2F2F2F"/>
                </a:solidFill>
                <a:effectLst/>
                <a:latin typeface="나눔고딕" panose="020D0604000000000000" pitchFamily="34" charset="-127"/>
                <a:ea typeface="나눔고딕" panose="020D0604000000000000" pitchFamily="34" charset="-127"/>
              </a:rPr>
              <a:t>mRNA</a:t>
            </a:r>
            <a:r>
              <a:rPr lang="ko-KR" altLang="en-US" b="0" i="0" dirty="0">
                <a:solidFill>
                  <a:srgbClr val="2F2F2F"/>
                </a:solidFill>
                <a:effectLst/>
                <a:latin typeface="나눔고딕" panose="020D0604000000000000" pitchFamily="34" charset="-127"/>
                <a:ea typeface="나눔고딕" panose="020D0604000000000000" pitchFamily="34" charset="-127"/>
              </a:rPr>
              <a:t>의 </a:t>
            </a:r>
            <a:r>
              <a:rPr lang="ko-KR" altLang="en-US" b="0" i="0" u="none" strike="noStrike" dirty="0">
                <a:solidFill>
                  <a:srgbClr val="0033AC"/>
                </a:solidFill>
                <a:effectLst/>
                <a:latin typeface="나눔고딕" panose="020D0604000000000000" pitchFamily="34" charset="-127"/>
                <a:ea typeface="나눔고딕" panose="020D0604000000000000" pitchFamily="34" charset="-127"/>
                <a:hlinkClick r:id="rId7"/>
              </a:rPr>
              <a:t>샤인</a:t>
            </a:r>
            <a:r>
              <a:rPr lang="en-US" altLang="ko-KR" b="0" i="0" u="none" strike="noStrike" dirty="0">
                <a:solidFill>
                  <a:srgbClr val="0033AC"/>
                </a:solidFill>
                <a:effectLst/>
                <a:latin typeface="나눔고딕" panose="020D0604000000000000" pitchFamily="34" charset="-127"/>
                <a:ea typeface="나눔고딕" panose="020D0604000000000000" pitchFamily="34" charset="-127"/>
                <a:hlinkClick r:id="rId7"/>
              </a:rPr>
              <a:t>-</a:t>
            </a:r>
            <a:r>
              <a:rPr lang="ko-KR" altLang="en-US" b="0" i="0" u="none" strike="noStrike" dirty="0">
                <a:solidFill>
                  <a:srgbClr val="0033AC"/>
                </a:solidFill>
                <a:effectLst/>
                <a:latin typeface="나눔고딕" panose="020D0604000000000000" pitchFamily="34" charset="-127"/>
                <a:ea typeface="나눔고딕" panose="020D0604000000000000" pitchFamily="34" charset="-127"/>
                <a:hlinkClick r:id="rId7"/>
              </a:rPr>
              <a:t>달가노 서열</a:t>
            </a:r>
            <a:r>
              <a:rPr lang="en-US" altLang="ko-KR" b="0" i="0" dirty="0">
                <a:solidFill>
                  <a:srgbClr val="2F2F2F"/>
                </a:solidFill>
                <a:effectLst/>
                <a:latin typeface="나눔고딕" panose="020D0604000000000000" pitchFamily="34" charset="-127"/>
                <a:ea typeface="나눔고딕" panose="020D0604000000000000" pitchFamily="34" charset="-127"/>
              </a:rPr>
              <a:t>(</a:t>
            </a:r>
            <a:r>
              <a:rPr lang="en" altLang="ko-KR" b="0" i="0" dirty="0">
                <a:solidFill>
                  <a:srgbClr val="2F2F2F"/>
                </a:solidFill>
                <a:effectLst/>
                <a:latin typeface="나눔고딕" panose="020D0604000000000000" pitchFamily="34" charset="-127"/>
                <a:ea typeface="나눔고딕" panose="020D0604000000000000" pitchFamily="34" charset="-127"/>
              </a:rPr>
              <a:t>Shine-Dalgarno sequence)</a:t>
            </a:r>
            <a:r>
              <a:rPr lang="ko-KR" altLang="en-US" b="0" i="0" dirty="0">
                <a:solidFill>
                  <a:srgbClr val="2F2F2F"/>
                </a:solidFill>
                <a:effectLst/>
                <a:latin typeface="나눔고딕" panose="020D0604000000000000" pitchFamily="34" charset="-127"/>
                <a:ea typeface="나눔고딕" panose="020D0604000000000000" pitchFamily="34" charset="-127"/>
              </a:rPr>
              <a:t>을 인식하고 리보솜에 정확하게 결합할 수 있도록 도와주는 역할을 하고 있다</a:t>
            </a:r>
            <a:endParaRPr lang="en-US" altLang="ko-KR" b="0" i="0" dirty="0">
              <a:solidFill>
                <a:srgbClr val="2F2F2F"/>
              </a:solidFill>
              <a:effectLst/>
              <a:latin typeface="나눔고딕" panose="020D0604000000000000" pitchFamily="34" charset="-127"/>
              <a:ea typeface="나눔고딕" panose="020D0604000000000000" pitchFamily="34" charset="-127"/>
            </a:endParaRPr>
          </a:p>
          <a:p>
            <a:pPr algn="just"/>
            <a:r>
              <a:rPr lang="en" altLang="ko-KR" b="0" i="0" dirty="0">
                <a:solidFill>
                  <a:srgbClr val="202122"/>
                </a:solidFill>
                <a:effectLst/>
                <a:latin typeface="Arial" panose="020B0604020202020204" pitchFamily="34" charset="0"/>
              </a:rPr>
              <a:t>Stabilizes correct codon-anticodon pairing in the </a:t>
            </a:r>
            <a:r>
              <a:rPr lang="en" altLang="ko-KR" b="0" i="0" u="none" strike="noStrike" dirty="0">
                <a:solidFill>
                  <a:srgbClr val="0645AD"/>
                </a:solidFill>
                <a:effectLst/>
                <a:latin typeface="Arial" panose="020B0604020202020204" pitchFamily="34" charset="0"/>
                <a:hlinkClick r:id="rId8" tooltip="A-site"/>
              </a:rPr>
              <a:t>A-site</a:t>
            </a:r>
            <a:r>
              <a:rPr lang="en" altLang="ko-KR" b="0" i="0" dirty="0">
                <a:solidFill>
                  <a:srgbClr val="202122"/>
                </a:solidFill>
                <a:effectLst/>
                <a:latin typeface="Arial" panose="020B0604020202020204" pitchFamily="34" charset="0"/>
              </a:rPr>
              <a:t> by forming a </a:t>
            </a:r>
            <a:r>
              <a:rPr lang="en" altLang="ko-KR" b="0" i="0" u="none" strike="noStrike" dirty="0">
                <a:solidFill>
                  <a:srgbClr val="0645AD"/>
                </a:solidFill>
                <a:effectLst/>
                <a:latin typeface="Arial" panose="020B0604020202020204" pitchFamily="34" charset="0"/>
                <a:hlinkClick r:id="rId9" tooltip="Hydrogen bond"/>
              </a:rPr>
              <a:t>hydrogen bond</a:t>
            </a:r>
            <a:r>
              <a:rPr lang="en" altLang="ko-KR" b="0" i="0" dirty="0">
                <a:solidFill>
                  <a:srgbClr val="202122"/>
                </a:solidFill>
                <a:effectLst/>
                <a:latin typeface="Arial" panose="020B0604020202020204" pitchFamily="34" charset="0"/>
              </a:rPr>
              <a:t> </a:t>
            </a:r>
            <a:endParaRPr kumimoji="1" lang="en-US" altLang="ko-KR" b="0" i="0" dirty="0">
              <a:solidFill>
                <a:srgbClr val="2F2F2F"/>
              </a:solidFill>
              <a:effectLst/>
              <a:latin typeface="나눔고딕" panose="020D0604000000000000" pitchFamily="34" charset="-127"/>
              <a:ea typeface="나눔고딕" panose="020D0604000000000000" pitchFamily="34" charset="-127"/>
            </a:endParaRPr>
          </a:p>
          <a:p>
            <a:pPr algn="just"/>
            <a:r>
              <a:rPr lang="en" altLang="ko-KR" b="0" i="0" dirty="0">
                <a:solidFill>
                  <a:srgbClr val="202122"/>
                </a:solidFill>
                <a:effectLst/>
                <a:latin typeface="Arial" panose="020B0604020202020204" pitchFamily="34" charset="0"/>
              </a:rPr>
              <a:t>The </a:t>
            </a:r>
            <a:r>
              <a:rPr lang="en" altLang="ko-KR" b="1" i="0" dirty="0">
                <a:solidFill>
                  <a:srgbClr val="202122"/>
                </a:solidFill>
                <a:effectLst/>
                <a:latin typeface="Arial" panose="020B0604020202020204" pitchFamily="34" charset="0"/>
              </a:rPr>
              <a:t>A-site</a:t>
            </a:r>
            <a:r>
              <a:rPr lang="en" altLang="ko-KR" b="0" i="0" dirty="0">
                <a:solidFill>
                  <a:srgbClr val="202122"/>
                </a:solidFill>
                <a:effectLst/>
                <a:latin typeface="Arial" panose="020B0604020202020204" pitchFamily="34" charset="0"/>
              </a:rPr>
              <a:t> (A for aminoacyl) of a </a:t>
            </a:r>
            <a:r>
              <a:rPr lang="en" altLang="ko-KR" b="0" i="0" u="none" strike="noStrike" dirty="0">
                <a:solidFill>
                  <a:srgbClr val="0645AD"/>
                </a:solidFill>
                <a:effectLst/>
                <a:latin typeface="Arial" panose="020B0604020202020204" pitchFamily="34" charset="0"/>
                <a:hlinkClick r:id="rId10" tooltip="Ribosome"/>
              </a:rPr>
              <a:t>ribosome</a:t>
            </a:r>
            <a:r>
              <a:rPr lang="en" altLang="ko-KR" b="0" i="0" dirty="0">
                <a:solidFill>
                  <a:srgbClr val="202122"/>
                </a:solidFill>
                <a:effectLst/>
                <a:latin typeface="Arial" panose="020B0604020202020204" pitchFamily="34" charset="0"/>
              </a:rPr>
              <a:t> is a </a:t>
            </a:r>
            <a:r>
              <a:rPr lang="en" altLang="ko-KR" b="0" i="0" u="none" strike="noStrike" dirty="0">
                <a:solidFill>
                  <a:srgbClr val="0645AD"/>
                </a:solidFill>
                <a:effectLst/>
                <a:latin typeface="Arial" panose="020B0604020202020204" pitchFamily="34" charset="0"/>
                <a:hlinkClick r:id="rId11" tooltip="Binding site"/>
              </a:rPr>
              <a:t>binding site</a:t>
            </a:r>
            <a:r>
              <a:rPr lang="en" altLang="ko-KR" b="0" i="0" dirty="0">
                <a:solidFill>
                  <a:srgbClr val="202122"/>
                </a:solidFill>
                <a:effectLst/>
                <a:latin typeface="Arial" panose="020B0604020202020204" pitchFamily="34" charset="0"/>
              </a:rPr>
              <a:t> for charged </a:t>
            </a:r>
            <a:r>
              <a:rPr lang="en" altLang="ko-KR" b="0" i="0" u="none" strike="noStrike" dirty="0">
                <a:solidFill>
                  <a:srgbClr val="0645AD"/>
                </a:solidFill>
                <a:effectLst/>
                <a:latin typeface="Arial" panose="020B0604020202020204" pitchFamily="34" charset="0"/>
                <a:hlinkClick r:id="rId12" tooltip="Transfer RNA"/>
              </a:rPr>
              <a:t>t-RNA</a:t>
            </a:r>
            <a:r>
              <a:rPr lang="en" altLang="ko-KR" b="0" i="0" dirty="0">
                <a:solidFill>
                  <a:srgbClr val="202122"/>
                </a:solidFill>
                <a:effectLst/>
                <a:latin typeface="Arial" panose="020B0604020202020204" pitchFamily="34" charset="0"/>
              </a:rPr>
              <a:t> molecules during </a:t>
            </a:r>
            <a:r>
              <a:rPr lang="en" altLang="ko-KR" b="0" i="0" u="none" strike="noStrike" dirty="0">
                <a:solidFill>
                  <a:srgbClr val="0645AD"/>
                </a:solidFill>
                <a:effectLst/>
                <a:latin typeface="Arial" panose="020B0604020202020204" pitchFamily="34" charset="0"/>
                <a:hlinkClick r:id="rId13" tooltip="Protein synthesis"/>
              </a:rPr>
              <a:t>protein synthesis</a:t>
            </a:r>
            <a:endParaRPr kumimoji="1" lang="en-US" altLang="ko-KR" b="0" i="0" dirty="0">
              <a:solidFill>
                <a:srgbClr val="2F2F2F"/>
              </a:solidFill>
              <a:effectLst/>
              <a:latin typeface="나눔고딕" panose="020D0604000000000000" pitchFamily="34" charset="-127"/>
              <a:ea typeface="나눔고딕" panose="020D0604000000000000" pitchFamily="34" charset="-127"/>
            </a:endParaRPr>
          </a:p>
          <a:p>
            <a:pPr algn="just"/>
            <a:endParaRPr kumimoji="1" lang="en-US" altLang="ko-KR" b="0" i="0" dirty="0">
              <a:solidFill>
                <a:srgbClr val="2F2F2F"/>
              </a:solidFill>
              <a:effectLst/>
              <a:latin typeface="나눔고딕" panose="020D0604000000000000" pitchFamily="34" charset="-127"/>
              <a:ea typeface="나눔고딕" panose="020D0604000000000000" pitchFamily="34" charset="-127"/>
            </a:endParaRPr>
          </a:p>
          <a:p>
            <a:pPr algn="just"/>
            <a:r>
              <a:rPr kumimoji="1" lang="ko-KR" altLang="en-US" b="0" i="0" dirty="0">
                <a:solidFill>
                  <a:srgbClr val="2F2F2F"/>
                </a:solidFill>
                <a:effectLst/>
                <a:latin typeface="나눔고딕" panose="020D0604000000000000" pitchFamily="34" charset="-127"/>
                <a:ea typeface="나눔고딕" panose="020D0604000000000000" pitchFamily="34" charset="-127"/>
              </a:rPr>
              <a:t>응용 방법</a:t>
            </a:r>
            <a:r>
              <a:rPr kumimoji="1" lang="en-US" altLang="ko-KR" b="0" i="0" dirty="0">
                <a:solidFill>
                  <a:srgbClr val="2F2F2F"/>
                </a:solidFill>
                <a:effectLst/>
                <a:latin typeface="나눔고딕" panose="020D0604000000000000" pitchFamily="34" charset="-127"/>
                <a:ea typeface="나눔고딕" panose="020D0604000000000000" pitchFamily="34" charset="-127"/>
              </a:rPr>
              <a:t>?</a:t>
            </a:r>
          </a:p>
          <a:p>
            <a:pPr algn="just"/>
            <a:r>
              <a:rPr lang="en" altLang="ko-KR" b="0" i="0" dirty="0">
                <a:solidFill>
                  <a:srgbClr val="202122"/>
                </a:solidFill>
                <a:effectLst/>
                <a:latin typeface="Arial" panose="020B0604020202020204" pitchFamily="34" charset="0"/>
              </a:rPr>
              <a:t>16S</a:t>
            </a:r>
            <a:r>
              <a:rPr lang="en-US" altLang="ko-KR" b="0" i="0" dirty="0">
                <a:solidFill>
                  <a:srgbClr val="202122"/>
                </a:solidFill>
                <a:effectLst/>
                <a:latin typeface="Arial" panose="020B0604020202020204" pitchFamily="34" charset="0"/>
              </a:rPr>
              <a:t>r</a:t>
            </a:r>
            <a:r>
              <a:rPr lang="en" altLang="ko-KR" b="0" i="0" dirty="0">
                <a:solidFill>
                  <a:srgbClr val="202122"/>
                </a:solidFill>
                <a:effectLst/>
                <a:latin typeface="Arial" panose="020B0604020202020204" pitchFamily="34" charset="0"/>
              </a:rPr>
              <a:t>RNA</a:t>
            </a:r>
            <a:r>
              <a:rPr lang="ko-KR" altLang="en-US" b="0" i="0" dirty="0">
                <a:solidFill>
                  <a:srgbClr val="202122"/>
                </a:solidFill>
                <a:effectLst/>
                <a:latin typeface="Arial" panose="020B0604020202020204" pitchFamily="34" charset="0"/>
              </a:rPr>
              <a:t> </a:t>
            </a:r>
            <a:r>
              <a:rPr lang="en-US" altLang="ko-KR" b="0" i="0" dirty="0">
                <a:solidFill>
                  <a:srgbClr val="202122"/>
                </a:solidFill>
                <a:effectLst/>
                <a:latin typeface="Arial" panose="020B0604020202020204" pitchFamily="34" charset="0"/>
              </a:rPr>
              <a:t>gene</a:t>
            </a:r>
            <a:r>
              <a:rPr lang="ko-KR" altLang="en-US" b="0" i="0" dirty="0">
                <a:solidFill>
                  <a:srgbClr val="202122"/>
                </a:solidFill>
                <a:effectLst/>
                <a:latin typeface="Arial" panose="020B0604020202020204" pitchFamily="34" charset="0"/>
              </a:rPr>
              <a:t>의 서열을 비교하여 </a:t>
            </a:r>
            <a:r>
              <a:rPr lang="ko-KR" altLang="en-US" b="0" i="0" dirty="0" err="1">
                <a:solidFill>
                  <a:srgbClr val="202122"/>
                </a:solidFill>
                <a:effectLst/>
                <a:latin typeface="Arial" panose="020B0604020202020204" pitchFamily="34" charset="0"/>
              </a:rPr>
              <a:t>원핵생물을</a:t>
            </a:r>
            <a:r>
              <a:rPr lang="ko-KR" altLang="en-US" b="0" i="0" dirty="0">
                <a:solidFill>
                  <a:srgbClr val="202122"/>
                </a:solidFill>
                <a:effectLst/>
                <a:latin typeface="Arial" panose="020B0604020202020204" pitchFamily="34" charset="0"/>
              </a:rPr>
              <a:t> 동정할 수 있다</a:t>
            </a:r>
            <a:r>
              <a:rPr lang="en-US" altLang="ko-KR" b="0" i="0" dirty="0">
                <a:solidFill>
                  <a:srgbClr val="202122"/>
                </a:solidFill>
                <a:effectLst/>
                <a:latin typeface="Arial" panose="020B0604020202020204" pitchFamily="34" charset="0"/>
              </a:rPr>
              <a:t>.</a:t>
            </a:r>
            <a:r>
              <a:rPr lang="ko-KR" altLang="en-US" b="0" i="0" u="none" strike="noStrike" baseline="30000" dirty="0">
                <a:solidFill>
                  <a:srgbClr val="3366CC"/>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이 서열은 대부분 상당히 보존되어 있는 한편 일부 구간에서는 높은 염기서열 다양성이 나타난다</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특히 </a:t>
            </a:r>
            <a:r>
              <a:rPr lang="ko-KR" altLang="en-US" b="0" i="0" dirty="0" err="1">
                <a:solidFill>
                  <a:srgbClr val="202122"/>
                </a:solidFill>
                <a:effectLst/>
                <a:latin typeface="Arial" panose="020B0604020202020204" pitchFamily="34" charset="0"/>
              </a:rPr>
              <a:t>동종간에는</a:t>
            </a:r>
            <a:r>
              <a:rPr lang="ko-KR" altLang="en-US" b="0" i="0" dirty="0">
                <a:solidFill>
                  <a:srgbClr val="202122"/>
                </a:solidFill>
                <a:effectLst/>
                <a:latin typeface="Arial" panose="020B0604020202020204" pitchFamily="34" charset="0"/>
              </a:rPr>
              <a:t> 다양성이 거의 없는 반면에 </a:t>
            </a:r>
            <a:r>
              <a:rPr lang="ko-KR" altLang="en-US" b="0" i="0" dirty="0" err="1">
                <a:solidFill>
                  <a:srgbClr val="202122"/>
                </a:solidFill>
                <a:effectLst/>
                <a:latin typeface="Arial" panose="020B0604020202020204" pitchFamily="34" charset="0"/>
              </a:rPr>
              <a:t>타종간에는</a:t>
            </a:r>
            <a:r>
              <a:rPr lang="ko-KR" altLang="en-US" b="0" i="0" dirty="0">
                <a:solidFill>
                  <a:srgbClr val="202122"/>
                </a:solidFill>
                <a:effectLst/>
                <a:latin typeface="Arial" panose="020B0604020202020204" pitchFamily="34" charset="0"/>
              </a:rPr>
              <a:t> 다양성이 나타나므로 </a:t>
            </a:r>
            <a:r>
              <a:rPr lang="ko-KR" altLang="en-US" b="0" i="0" dirty="0" err="1">
                <a:solidFill>
                  <a:srgbClr val="202122"/>
                </a:solidFill>
                <a:effectLst/>
                <a:latin typeface="Arial" panose="020B0604020202020204" pitchFamily="34" charset="0"/>
              </a:rPr>
              <a:t>생물동정에</a:t>
            </a:r>
            <a:r>
              <a:rPr lang="ko-KR" altLang="en-US" b="0" i="0" dirty="0">
                <a:solidFill>
                  <a:srgbClr val="202122"/>
                </a:solidFill>
                <a:effectLst/>
                <a:latin typeface="Arial" panose="020B0604020202020204" pitchFamily="34" charset="0"/>
              </a:rPr>
              <a:t> 사용된다</a:t>
            </a:r>
            <a:r>
              <a:rPr lang="en-US" altLang="ko-KR" b="0" i="0" dirty="0">
                <a:solidFill>
                  <a:srgbClr val="202122"/>
                </a:solidFill>
                <a:effectLst/>
                <a:latin typeface="Arial" panose="020B0604020202020204" pitchFamily="34" charset="0"/>
              </a:rPr>
              <a:t>.</a:t>
            </a:r>
          </a:p>
          <a:p>
            <a:pPr algn="just"/>
            <a:endParaRPr kumimoji="1" lang="en-US" altLang="ko-KR" b="0" i="0" dirty="0">
              <a:solidFill>
                <a:srgbClr val="202122"/>
              </a:solidFill>
              <a:effectLst/>
              <a:latin typeface="Arial" panose="020B0604020202020204" pitchFamily="34" charset="0"/>
            </a:endParaRPr>
          </a:p>
          <a:p>
            <a:pPr algn="just"/>
            <a:endParaRPr kumimoji="1" lang="en-US" altLang="ko-KR" dirty="0"/>
          </a:p>
          <a:p>
            <a:pPr algn="just"/>
            <a:endParaRPr kumimoji="1" lang="en-US" altLang="ko-KR" dirty="0"/>
          </a:p>
          <a:p>
            <a:pPr algn="just"/>
            <a:endParaRPr kumimoji="1" lang="en-US" altLang="ko-KR" dirty="0"/>
          </a:p>
          <a:p>
            <a:pPr algn="just"/>
            <a:endParaRPr kumimoji="1" lang="ko-KR" altLang="en-US" dirty="0"/>
          </a:p>
        </p:txBody>
      </p:sp>
      <p:sp>
        <p:nvSpPr>
          <p:cNvPr id="4" name="슬라이드 번호 개체 틀 3"/>
          <p:cNvSpPr>
            <a:spLocks noGrp="1"/>
          </p:cNvSpPr>
          <p:nvPr>
            <p:ph type="sldNum" sz="quarter" idx="5"/>
          </p:nvPr>
        </p:nvSpPr>
        <p:spPr/>
        <p:txBody>
          <a:bodyPr/>
          <a:lstStyle/>
          <a:p>
            <a:fld id="{0F611377-8053-8B47-9467-2AA0EA1ABE5F}" type="slidenum">
              <a:rPr kumimoji="1" lang="ko-KR" altLang="en-US" smtClean="0"/>
              <a:t>3</a:t>
            </a:fld>
            <a:endParaRPr kumimoji="1" lang="ko-KR" altLang="en-US"/>
          </a:p>
        </p:txBody>
      </p:sp>
    </p:spTree>
    <p:extLst>
      <p:ext uri="{BB962C8B-B14F-4D97-AF65-F5344CB8AC3E}">
        <p14:creationId xmlns:p14="http://schemas.microsoft.com/office/powerpoint/2010/main" val="970417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처음 </a:t>
            </a:r>
            <a:r>
              <a:rPr kumimoji="1" lang="en-US" altLang="ko-KR" dirty="0"/>
              <a:t>workflow</a:t>
            </a:r>
            <a:r>
              <a:rPr kumimoji="1" lang="ko-KR" altLang="en-US" dirty="0" err="1"/>
              <a:t>부터</a:t>
            </a:r>
            <a:r>
              <a:rPr kumimoji="1" lang="ko-KR" altLang="en-US" dirty="0"/>
              <a:t> 살펴보면</a:t>
            </a:r>
            <a:r>
              <a:rPr kumimoji="1" lang="en-US" altLang="ko-KR" dirty="0"/>
              <a:t>,</a:t>
            </a:r>
            <a:r>
              <a:rPr kumimoji="1" lang="ko-KR" altLang="en-US" dirty="0"/>
              <a:t> 시퀀스를 뽑아내서</a:t>
            </a:r>
            <a:r>
              <a:rPr kumimoji="1" lang="en-US" altLang="ko-KR" dirty="0"/>
              <a:t>,</a:t>
            </a:r>
            <a:r>
              <a:rPr kumimoji="1" lang="ko-KR" altLang="en-US" dirty="0"/>
              <a:t> 여러 가공과정을 거치고 필요한 </a:t>
            </a:r>
            <a:r>
              <a:rPr kumimoji="1" lang="en-US" altLang="ko-KR" dirty="0"/>
              <a:t>format</a:t>
            </a:r>
            <a:r>
              <a:rPr kumimoji="1" lang="ko-KR" altLang="en-US" dirty="0"/>
              <a:t>에 맞게 데이터가 파일로 변환되었는지 계속 </a:t>
            </a:r>
            <a:r>
              <a:rPr kumimoji="1" lang="en-US" altLang="ko-KR" dirty="0"/>
              <a:t>tracking </a:t>
            </a:r>
            <a:r>
              <a:rPr kumimoji="1" lang="ko-KR" altLang="en-US" dirty="0"/>
              <a:t>해주고</a:t>
            </a:r>
            <a:r>
              <a:rPr kumimoji="1" lang="en-US" altLang="ko-KR" dirty="0"/>
              <a:t>,</a:t>
            </a:r>
          </a:p>
          <a:p>
            <a:r>
              <a:rPr kumimoji="1" lang="ko-KR" altLang="en-US" dirty="0" err="1"/>
              <a:t>디멀티플렉싱</a:t>
            </a:r>
            <a:r>
              <a:rPr kumimoji="1" lang="ko-KR" altLang="en-US" dirty="0"/>
              <a:t> 거쳐서 시퀀스</a:t>
            </a:r>
          </a:p>
        </p:txBody>
      </p:sp>
      <p:sp>
        <p:nvSpPr>
          <p:cNvPr id="4" name="슬라이드 번호 개체 틀 3"/>
          <p:cNvSpPr>
            <a:spLocks noGrp="1"/>
          </p:cNvSpPr>
          <p:nvPr>
            <p:ph type="sldNum" sz="quarter" idx="5"/>
          </p:nvPr>
        </p:nvSpPr>
        <p:spPr/>
        <p:txBody>
          <a:bodyPr/>
          <a:lstStyle/>
          <a:p>
            <a:fld id="{0F611377-8053-8B47-9467-2AA0EA1ABE5F}" type="slidenum">
              <a:rPr kumimoji="1" lang="ko-KR" altLang="en-US" smtClean="0"/>
              <a:t>13</a:t>
            </a:fld>
            <a:endParaRPr kumimoji="1" lang="ko-KR" altLang="en-US"/>
          </a:p>
        </p:txBody>
      </p:sp>
    </p:spTree>
    <p:extLst>
      <p:ext uri="{BB962C8B-B14F-4D97-AF65-F5344CB8AC3E}">
        <p14:creationId xmlns:p14="http://schemas.microsoft.com/office/powerpoint/2010/main" val="3323038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0F611377-8053-8B47-9467-2AA0EA1ABE5F}" type="slidenum">
              <a:rPr kumimoji="1" lang="ko-KR" altLang="en-US" smtClean="0"/>
              <a:t>14</a:t>
            </a:fld>
            <a:endParaRPr kumimoji="1" lang="ko-KR" altLang="en-US"/>
          </a:p>
        </p:txBody>
      </p:sp>
    </p:spTree>
    <p:extLst>
      <p:ext uri="{BB962C8B-B14F-4D97-AF65-F5344CB8AC3E}">
        <p14:creationId xmlns:p14="http://schemas.microsoft.com/office/powerpoint/2010/main" val="2735261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err="1"/>
              <a:t>Pcr</a:t>
            </a:r>
            <a:r>
              <a:rPr kumimoji="1" lang="en-US" altLang="ko-KR" dirty="0"/>
              <a:t> errors during </a:t>
            </a:r>
            <a:r>
              <a:rPr kumimoji="1" lang="en-US" altLang="ko-KR" dirty="0" err="1"/>
              <a:t>pcr</a:t>
            </a:r>
            <a:r>
              <a:rPr kumimoji="1" lang="en-US" altLang="ko-KR" dirty="0"/>
              <a:t> by polymerase,</a:t>
            </a:r>
          </a:p>
          <a:p>
            <a:r>
              <a:rPr kumimoji="1" lang="en-US" altLang="ko-KR" dirty="0"/>
              <a:t>2 unrelated sequence combined-chimera</a:t>
            </a:r>
          </a:p>
          <a:p>
            <a:r>
              <a:rPr kumimoji="1" lang="en-US" altLang="ko-KR" dirty="0"/>
              <a:t>Missing species from original community-not enough depth or </a:t>
            </a:r>
            <a:r>
              <a:rPr kumimoji="1" lang="en-US" altLang="ko-KR" dirty="0" err="1"/>
              <a:t>pcr</a:t>
            </a:r>
            <a:r>
              <a:rPr kumimoji="1" lang="en-US" altLang="ko-KR" dirty="0"/>
              <a:t> material</a:t>
            </a:r>
          </a:p>
          <a:p>
            <a:endParaRPr kumimoji="1" lang="en-US" altLang="ko-KR" dirty="0"/>
          </a:p>
          <a:p>
            <a:r>
              <a:rPr kumimoji="1" lang="en-US" altLang="ko-KR" dirty="0" err="1"/>
              <a:t>Sequncing</a:t>
            </a:r>
            <a:r>
              <a:rPr kumimoji="1" lang="en-US" altLang="ko-KR" dirty="0"/>
              <a:t> errors / contaminations</a:t>
            </a:r>
          </a:p>
          <a:p>
            <a:endParaRPr kumimoji="1" lang="en-US" altLang="ko-KR" dirty="0"/>
          </a:p>
          <a:p>
            <a:r>
              <a:rPr kumimoji="1" lang="en-US" altLang="ko-KR" dirty="0"/>
              <a:t>Best is not happening, but how do we deal with it in real world?</a:t>
            </a:r>
          </a:p>
          <a:p>
            <a:r>
              <a:rPr kumimoji="1" lang="en-US" altLang="ko-KR" dirty="0"/>
              <a:t>Quality control(Q-score filtering / trimming / chimera removal)</a:t>
            </a:r>
          </a:p>
          <a:p>
            <a:r>
              <a:rPr kumimoji="1" lang="en-US" altLang="ko-KR" dirty="0"/>
              <a:t>And clustering sequences with similarity(ex)97%)-numerous clustering algorithms</a:t>
            </a:r>
            <a:endParaRPr kumimoji="1" lang="ko-KR" altLang="en-US" dirty="0"/>
          </a:p>
        </p:txBody>
      </p:sp>
      <p:sp>
        <p:nvSpPr>
          <p:cNvPr id="4" name="슬라이드 번호 개체 틀 3"/>
          <p:cNvSpPr>
            <a:spLocks noGrp="1"/>
          </p:cNvSpPr>
          <p:nvPr>
            <p:ph type="sldNum" sz="quarter" idx="5"/>
          </p:nvPr>
        </p:nvSpPr>
        <p:spPr/>
        <p:txBody>
          <a:bodyPr/>
          <a:lstStyle/>
          <a:p>
            <a:fld id="{0F611377-8053-8B47-9467-2AA0EA1ABE5F}" type="slidenum">
              <a:rPr kumimoji="1" lang="ko-KR" altLang="en-US" smtClean="0"/>
              <a:t>15</a:t>
            </a:fld>
            <a:endParaRPr kumimoji="1" lang="ko-KR" altLang="en-US"/>
          </a:p>
        </p:txBody>
      </p:sp>
    </p:spTree>
    <p:extLst>
      <p:ext uri="{BB962C8B-B14F-4D97-AF65-F5344CB8AC3E}">
        <p14:creationId xmlns:p14="http://schemas.microsoft.com/office/powerpoint/2010/main" val="1959051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 altLang="ko-KR" dirty="0"/>
              <a:t>This process, also known as OTU picking, was once a common procedure, used to simultaneously dereplicate but also perform a sort of quick-and-dirty denoising procedure (to capture stochastic sequencing and PCR errors, which should be rare and similar to more abundant centroid sequences). Use denoising methods instead if you can. Times have changed. Welcome to the future.</a:t>
            </a:r>
          </a:p>
          <a:p>
            <a:endParaRPr kumimoji="1" lang="ko-KR" altLang="en-US" dirty="0"/>
          </a:p>
        </p:txBody>
      </p:sp>
      <p:sp>
        <p:nvSpPr>
          <p:cNvPr id="4" name="슬라이드 번호 개체 틀 3"/>
          <p:cNvSpPr>
            <a:spLocks noGrp="1"/>
          </p:cNvSpPr>
          <p:nvPr>
            <p:ph type="sldNum" sz="quarter" idx="5"/>
          </p:nvPr>
        </p:nvSpPr>
        <p:spPr/>
        <p:txBody>
          <a:bodyPr/>
          <a:lstStyle/>
          <a:p>
            <a:fld id="{0F611377-8053-8B47-9467-2AA0EA1ABE5F}" type="slidenum">
              <a:rPr kumimoji="1" lang="ko-KR" altLang="en-US" smtClean="0"/>
              <a:t>16</a:t>
            </a:fld>
            <a:endParaRPr kumimoji="1" lang="ko-KR" altLang="en-US"/>
          </a:p>
        </p:txBody>
      </p:sp>
    </p:spTree>
    <p:extLst>
      <p:ext uri="{BB962C8B-B14F-4D97-AF65-F5344CB8AC3E}">
        <p14:creationId xmlns:p14="http://schemas.microsoft.com/office/powerpoint/2010/main" val="3653007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0F611377-8053-8B47-9467-2AA0EA1ABE5F}" type="slidenum">
              <a:rPr kumimoji="1" lang="ko-KR" altLang="en-US" smtClean="0"/>
              <a:t>17</a:t>
            </a:fld>
            <a:endParaRPr kumimoji="1" lang="ko-KR" altLang="en-US"/>
          </a:p>
        </p:txBody>
      </p:sp>
    </p:spTree>
    <p:extLst>
      <p:ext uri="{BB962C8B-B14F-4D97-AF65-F5344CB8AC3E}">
        <p14:creationId xmlns:p14="http://schemas.microsoft.com/office/powerpoint/2010/main" val="2933778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sz="1200" dirty="0"/>
              <a:t>excluded because they could not be merged or were rejected. </a:t>
            </a:r>
            <a:endParaRPr kumimoji="1" lang="ko-KR" altLang="en-US" dirty="0"/>
          </a:p>
        </p:txBody>
      </p:sp>
      <p:sp>
        <p:nvSpPr>
          <p:cNvPr id="4" name="슬라이드 번호 개체 틀 3"/>
          <p:cNvSpPr>
            <a:spLocks noGrp="1"/>
          </p:cNvSpPr>
          <p:nvPr>
            <p:ph type="sldNum" sz="quarter" idx="5"/>
          </p:nvPr>
        </p:nvSpPr>
        <p:spPr/>
        <p:txBody>
          <a:bodyPr/>
          <a:lstStyle/>
          <a:p>
            <a:fld id="{0F611377-8053-8B47-9467-2AA0EA1ABE5F}" type="slidenum">
              <a:rPr kumimoji="1" lang="ko-KR" altLang="en-US" smtClean="0"/>
              <a:t>19</a:t>
            </a:fld>
            <a:endParaRPr kumimoji="1" lang="ko-KR" altLang="en-US"/>
          </a:p>
        </p:txBody>
      </p:sp>
    </p:spTree>
    <p:extLst>
      <p:ext uri="{BB962C8B-B14F-4D97-AF65-F5344CB8AC3E}">
        <p14:creationId xmlns:p14="http://schemas.microsoft.com/office/powerpoint/2010/main" val="392173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b="0" i="0" dirty="0">
                <a:solidFill>
                  <a:srgbClr val="333333"/>
                </a:solidFill>
                <a:effectLst/>
                <a:latin typeface="Helvetica Neue" panose="02000503000000020004" pitchFamily="2" charset="0"/>
              </a:rPr>
              <a:t>must be </a:t>
            </a:r>
            <a:r>
              <a:rPr lang="en" altLang="ko-KR" b="0" i="1" dirty="0">
                <a:solidFill>
                  <a:srgbClr val="333333"/>
                </a:solidFill>
                <a:effectLst/>
                <a:latin typeface="Helvetica Neue" panose="02000503000000020004" pitchFamily="2" charset="0"/>
              </a:rPr>
              <a:t>trained</a:t>
            </a:r>
            <a:r>
              <a:rPr lang="en" altLang="ko-KR" b="0" i="0" dirty="0">
                <a:solidFill>
                  <a:srgbClr val="333333"/>
                </a:solidFill>
                <a:effectLst/>
                <a:latin typeface="Helvetica Neue" panose="02000503000000020004" pitchFamily="2" charset="0"/>
              </a:rPr>
              <a:t>, e.g., to learn which features best distinguish each taxonomic group</a:t>
            </a:r>
            <a:endParaRPr kumimoji="1" lang="ko-KR" altLang="en-US" dirty="0"/>
          </a:p>
        </p:txBody>
      </p:sp>
      <p:sp>
        <p:nvSpPr>
          <p:cNvPr id="4" name="슬라이드 번호 개체 틀 3"/>
          <p:cNvSpPr>
            <a:spLocks noGrp="1"/>
          </p:cNvSpPr>
          <p:nvPr>
            <p:ph type="sldNum" sz="quarter" idx="5"/>
          </p:nvPr>
        </p:nvSpPr>
        <p:spPr/>
        <p:txBody>
          <a:bodyPr/>
          <a:lstStyle/>
          <a:p>
            <a:fld id="{0F611377-8053-8B47-9467-2AA0EA1ABE5F}" type="slidenum">
              <a:rPr kumimoji="1" lang="ko-KR" altLang="en-US" smtClean="0"/>
              <a:t>25</a:t>
            </a:fld>
            <a:endParaRPr kumimoji="1" lang="ko-KR" altLang="en-US"/>
          </a:p>
        </p:txBody>
      </p:sp>
    </p:spTree>
    <p:extLst>
      <p:ext uri="{BB962C8B-B14F-4D97-AF65-F5344CB8AC3E}">
        <p14:creationId xmlns:p14="http://schemas.microsoft.com/office/powerpoint/2010/main" val="147691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b="0" i="0" dirty="0">
                <a:solidFill>
                  <a:srgbClr val="333333"/>
                </a:solidFill>
                <a:effectLst/>
                <a:latin typeface="Helvetica Neue" panose="02000503000000020004" pitchFamily="2" charset="0"/>
              </a:rPr>
              <a:t>in general </a:t>
            </a:r>
            <a:r>
              <a:rPr lang="en" altLang="ko-KR" dirty="0">
                <a:effectLst/>
              </a:rPr>
              <a:t>classify-</a:t>
            </a:r>
            <a:r>
              <a:rPr lang="en" altLang="ko-KR" dirty="0" err="1">
                <a:effectLst/>
              </a:rPr>
              <a:t>sklearn</a:t>
            </a:r>
            <a:r>
              <a:rPr lang="en" altLang="ko-KR" b="0" i="0" dirty="0">
                <a:solidFill>
                  <a:srgbClr val="333333"/>
                </a:solidFill>
                <a:effectLst/>
                <a:latin typeface="Helvetica Neue" panose="02000503000000020004" pitchFamily="2" charset="0"/>
              </a:rPr>
              <a:t> with a Naive Bayes classifier can slightly outperform other methods we’ve tested based on several criteria for classification of 16S rRNA gene and fungal ITS sequences</a:t>
            </a:r>
          </a:p>
          <a:p>
            <a:endParaRPr kumimoji="1" lang="en" altLang="ko-KR" b="0" i="0" dirty="0">
              <a:solidFill>
                <a:srgbClr val="333333"/>
              </a:solidFill>
              <a:effectLst/>
              <a:latin typeface="Helvetica Neue" panose="02000503000000020004" pitchFamily="2" charset="0"/>
            </a:endParaRPr>
          </a:p>
          <a:p>
            <a:endParaRPr kumimoji="1" lang="en" altLang="ko-KR" b="0" i="0" dirty="0">
              <a:solidFill>
                <a:srgbClr val="333333"/>
              </a:solidFill>
              <a:effectLst/>
              <a:latin typeface="Helvetica Neue" panose="02000503000000020004" pitchFamily="2" charset="0"/>
            </a:endParaRPr>
          </a:p>
        </p:txBody>
      </p:sp>
      <p:sp>
        <p:nvSpPr>
          <p:cNvPr id="4" name="슬라이드 번호 개체 틀 3"/>
          <p:cNvSpPr>
            <a:spLocks noGrp="1"/>
          </p:cNvSpPr>
          <p:nvPr>
            <p:ph type="sldNum" sz="quarter" idx="5"/>
          </p:nvPr>
        </p:nvSpPr>
        <p:spPr/>
        <p:txBody>
          <a:bodyPr/>
          <a:lstStyle/>
          <a:p>
            <a:fld id="{0F611377-8053-8B47-9467-2AA0EA1ABE5F}" type="slidenum">
              <a:rPr kumimoji="1" lang="ko-KR" altLang="en-US" smtClean="0"/>
              <a:t>27</a:t>
            </a:fld>
            <a:endParaRPr kumimoji="1" lang="ko-KR" altLang="en-US"/>
          </a:p>
        </p:txBody>
      </p:sp>
    </p:spTree>
    <p:extLst>
      <p:ext uri="{BB962C8B-B14F-4D97-AF65-F5344CB8AC3E}">
        <p14:creationId xmlns:p14="http://schemas.microsoft.com/office/powerpoint/2010/main" val="3544866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b="0" i="0" dirty="0">
                <a:solidFill>
                  <a:srgbClr val="333333"/>
                </a:solidFill>
                <a:effectLst/>
                <a:latin typeface="Helvetica Neue" panose="02000503000000020004" pitchFamily="2" charset="0"/>
              </a:rPr>
              <a:t>The first step in this process is to assign taxonomy to the sequences in our </a:t>
            </a:r>
            <a:r>
              <a:rPr lang="en" altLang="ko-KR" dirty="0" err="1">
                <a:effectLst/>
              </a:rPr>
              <a:t>FeatureData</a:t>
            </a:r>
            <a:r>
              <a:rPr lang="en" altLang="ko-KR" dirty="0">
                <a:effectLst/>
              </a:rPr>
              <a:t>[Sequence]</a:t>
            </a:r>
            <a:r>
              <a:rPr lang="en" altLang="ko-KR" b="0" i="0" dirty="0">
                <a:solidFill>
                  <a:srgbClr val="333333"/>
                </a:solidFill>
                <a:effectLst/>
                <a:latin typeface="Helvetica Neue" panose="02000503000000020004" pitchFamily="2" charset="0"/>
              </a:rPr>
              <a:t> QIIME 2 artifact. We’ll do that using a pre-trained Naive Bayes classifier and the </a:t>
            </a:r>
            <a:r>
              <a:rPr lang="en" altLang="ko-KR" dirty="0">
                <a:effectLst/>
              </a:rPr>
              <a:t>q2-feature-classifier</a:t>
            </a:r>
            <a:r>
              <a:rPr lang="en" altLang="ko-KR" b="0" i="0" dirty="0">
                <a:solidFill>
                  <a:srgbClr val="333333"/>
                </a:solidFill>
                <a:effectLst/>
                <a:latin typeface="Helvetica Neue" panose="02000503000000020004" pitchFamily="2" charset="0"/>
              </a:rPr>
              <a:t> plugin. This classifier was trained on the </a:t>
            </a:r>
            <a:r>
              <a:rPr lang="en" altLang="ko-KR" b="0" i="0" dirty="0" err="1">
                <a:solidFill>
                  <a:srgbClr val="333333"/>
                </a:solidFill>
                <a:effectLst/>
                <a:latin typeface="Helvetica Neue" panose="02000503000000020004" pitchFamily="2" charset="0"/>
              </a:rPr>
              <a:t>Greengenes</a:t>
            </a:r>
            <a:r>
              <a:rPr lang="en" altLang="ko-KR" b="0" i="0" dirty="0">
                <a:solidFill>
                  <a:srgbClr val="333333"/>
                </a:solidFill>
                <a:effectLst/>
                <a:latin typeface="Helvetica Neue" panose="02000503000000020004" pitchFamily="2" charset="0"/>
              </a:rPr>
              <a:t> 13_8 99% OTUs, where the sequences have been trimmed to only include 250 bases from the region of the 16S that was sequenced in this analysis (the V4 region, bound by the 515F/806R primer pair). We’ll apply this classifier to our sequences, and we can generate a visualization of the resulting mapping from sequence to taxonomy.</a:t>
            </a:r>
            <a:endParaRPr kumimoji="1" lang="ko-KR" altLang="en-US" dirty="0"/>
          </a:p>
        </p:txBody>
      </p:sp>
      <p:sp>
        <p:nvSpPr>
          <p:cNvPr id="4" name="슬라이드 번호 개체 틀 3"/>
          <p:cNvSpPr>
            <a:spLocks noGrp="1"/>
          </p:cNvSpPr>
          <p:nvPr>
            <p:ph type="sldNum" sz="quarter" idx="5"/>
          </p:nvPr>
        </p:nvSpPr>
        <p:spPr/>
        <p:txBody>
          <a:bodyPr/>
          <a:lstStyle/>
          <a:p>
            <a:fld id="{0F611377-8053-8B47-9467-2AA0EA1ABE5F}" type="slidenum">
              <a:rPr kumimoji="1" lang="ko-KR" altLang="en-US" smtClean="0"/>
              <a:t>28</a:t>
            </a:fld>
            <a:endParaRPr kumimoji="1" lang="ko-KR" altLang="en-US"/>
          </a:p>
        </p:txBody>
      </p:sp>
    </p:spTree>
    <p:extLst>
      <p:ext uri="{BB962C8B-B14F-4D97-AF65-F5344CB8AC3E}">
        <p14:creationId xmlns:p14="http://schemas.microsoft.com/office/powerpoint/2010/main" val="435716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err="1"/>
              <a:t>초가변영역</a:t>
            </a:r>
            <a:r>
              <a:rPr kumimoji="1" lang="en-US" altLang="ko-KR" dirty="0"/>
              <a:t>?</a:t>
            </a:r>
            <a:r>
              <a:rPr kumimoji="1" lang="ko-KR" altLang="en-US" dirty="0"/>
              <a:t> </a:t>
            </a:r>
            <a:r>
              <a:rPr kumimoji="1" lang="en-US" altLang="ko-KR" dirty="0"/>
              <a:t>V1-V9</a:t>
            </a:r>
            <a:r>
              <a:rPr kumimoji="1" lang="ko-KR" altLang="en-US" dirty="0"/>
              <a:t>까지 나눠져 있고</a:t>
            </a:r>
            <a:r>
              <a:rPr kumimoji="1" lang="en-US" altLang="ko-KR" dirty="0"/>
              <a:t>,</a:t>
            </a:r>
            <a:r>
              <a:rPr kumimoji="1" lang="ko-KR" altLang="en-US" dirty="0"/>
              <a:t> </a:t>
            </a:r>
            <a:r>
              <a:rPr kumimoji="1" lang="en-US" altLang="ko-KR" dirty="0"/>
              <a:t>30-100</a:t>
            </a:r>
            <a:r>
              <a:rPr kumimoji="1" lang="ko-KR" altLang="en-US" dirty="0"/>
              <a:t> </a:t>
            </a:r>
            <a:r>
              <a:rPr kumimoji="1" lang="en-US" altLang="ko-KR" dirty="0"/>
              <a:t>bp</a:t>
            </a:r>
            <a:r>
              <a:rPr kumimoji="1" lang="ko-KR" altLang="en-US" dirty="0"/>
              <a:t> 구간</a:t>
            </a:r>
            <a:r>
              <a:rPr kumimoji="1" lang="en-US" altLang="ko-KR" dirty="0"/>
              <a:t>.</a:t>
            </a:r>
          </a:p>
          <a:p>
            <a:r>
              <a:rPr kumimoji="1" lang="en-US" altLang="ko-KR" dirty="0"/>
              <a:t>V1-v9 </a:t>
            </a:r>
            <a:r>
              <a:rPr kumimoji="1" lang="ko-KR" altLang="en-US" dirty="0"/>
              <a:t>사이의 각 구간</a:t>
            </a:r>
            <a:r>
              <a:rPr kumimoji="1" lang="en-US" altLang="ko-KR" dirty="0"/>
              <a:t>(</a:t>
            </a:r>
            <a:r>
              <a:rPr kumimoji="1" lang="ko-KR" altLang="en-US" dirty="0"/>
              <a:t>파란색</a:t>
            </a:r>
            <a:r>
              <a:rPr kumimoji="1" lang="en-US" altLang="ko-KR" dirty="0"/>
              <a:t>)</a:t>
            </a:r>
            <a:r>
              <a:rPr kumimoji="1" lang="ko-KR" altLang="en-US" dirty="0"/>
              <a:t> </a:t>
            </a:r>
            <a:r>
              <a:rPr kumimoji="1" lang="en-US" altLang="ko-KR" dirty="0"/>
              <a:t>– highly conserved sequence</a:t>
            </a:r>
          </a:p>
          <a:p>
            <a:r>
              <a:rPr kumimoji="1" lang="ko-KR" altLang="en-US" dirty="0"/>
              <a:t>실질적인 동정과 서열 비교가 가능한 구간은 </a:t>
            </a:r>
            <a:r>
              <a:rPr kumimoji="1" lang="en-US" altLang="ko-KR" dirty="0"/>
              <a:t>V1</a:t>
            </a:r>
            <a:r>
              <a:rPr kumimoji="1" lang="ko-KR" altLang="en-US" dirty="0" err="1"/>
              <a:t>부터</a:t>
            </a:r>
            <a:r>
              <a:rPr kumimoji="1" lang="ko-KR" altLang="en-US" dirty="0"/>
              <a:t> </a:t>
            </a:r>
            <a:r>
              <a:rPr kumimoji="1" lang="en-US" altLang="ko-KR" dirty="0"/>
              <a:t>V9</a:t>
            </a:r>
            <a:r>
              <a:rPr kumimoji="1" lang="ko-KR" altLang="en-US" dirty="0"/>
              <a:t>에 해당하는 부분들</a:t>
            </a:r>
            <a:r>
              <a:rPr kumimoji="1" lang="en-US" altLang="ko-KR" dirty="0"/>
              <a:t>,</a:t>
            </a:r>
            <a:r>
              <a:rPr lang="ko-KR" altLang="en-US" b="0" i="0" dirty="0">
                <a:solidFill>
                  <a:srgbClr val="2F2F2F"/>
                </a:solidFill>
                <a:effectLst/>
                <a:latin typeface="나눔고딕" panose="020D0604000000000000" pitchFamily="34" charset="-127"/>
                <a:ea typeface="나눔고딕" panose="020D0604000000000000" pitchFamily="34" charset="-127"/>
              </a:rPr>
              <a:t> </a:t>
            </a:r>
            <a:r>
              <a:rPr lang="en" altLang="ko-KR" b="0" i="0" dirty="0">
                <a:solidFill>
                  <a:srgbClr val="2F2F2F"/>
                </a:solidFill>
                <a:effectLst/>
                <a:latin typeface="나눔고딕" panose="020D0604000000000000" pitchFamily="34" charset="-127"/>
                <a:ea typeface="나눔고딕" panose="020D0604000000000000" pitchFamily="34" charset="-127"/>
              </a:rPr>
              <a:t>molecular chronometer</a:t>
            </a:r>
            <a:r>
              <a:rPr lang="ko-KR" altLang="en-US" b="0" i="0" dirty="0">
                <a:solidFill>
                  <a:srgbClr val="2F2F2F"/>
                </a:solidFill>
                <a:effectLst/>
                <a:latin typeface="나눔고딕" panose="020D0604000000000000" pitchFamily="34" charset="-127"/>
                <a:ea typeface="나눔고딕" panose="020D0604000000000000" pitchFamily="34" charset="-127"/>
              </a:rPr>
              <a:t>라고도 표현</a:t>
            </a:r>
            <a:r>
              <a:rPr lang="en-US" altLang="ko-KR" b="0" i="0" dirty="0">
                <a:solidFill>
                  <a:srgbClr val="2F2F2F"/>
                </a:solidFill>
                <a:effectLst/>
                <a:latin typeface="나눔고딕" panose="020D0604000000000000" pitchFamily="34" charset="-127"/>
                <a:ea typeface="나눔고딕" panose="020D0604000000000000" pitchFamily="34" charset="-127"/>
              </a:rPr>
              <a:t>. </a:t>
            </a:r>
            <a:r>
              <a:rPr lang="en" altLang="ko-KR" b="0" i="0" dirty="0">
                <a:solidFill>
                  <a:srgbClr val="2F2F2F"/>
                </a:solidFill>
                <a:effectLst/>
                <a:latin typeface="나눔고딕" panose="020D0604000000000000" pitchFamily="34" charset="-127"/>
                <a:ea typeface="나눔고딕" panose="020D0604000000000000" pitchFamily="34" charset="-127"/>
              </a:rPr>
              <a:t>Molecular chronometer</a:t>
            </a:r>
            <a:r>
              <a:rPr lang="ko-KR" altLang="en-US" b="0" i="0" dirty="0">
                <a:solidFill>
                  <a:srgbClr val="2F2F2F"/>
                </a:solidFill>
                <a:effectLst/>
                <a:latin typeface="나눔고딕" panose="020D0604000000000000" pitchFamily="34" charset="-127"/>
                <a:ea typeface="나눔고딕" panose="020D0604000000000000" pitchFamily="34" charset="-127"/>
              </a:rPr>
              <a:t>는 </a:t>
            </a:r>
            <a:r>
              <a:rPr lang="ko-KR" altLang="en-US" b="0" i="0" dirty="0" err="1">
                <a:solidFill>
                  <a:srgbClr val="2F2F2F"/>
                </a:solidFill>
                <a:effectLst/>
                <a:latin typeface="나눔고딕" panose="020D0604000000000000" pitchFamily="34" charset="-127"/>
                <a:ea typeface="나눔고딕" panose="020D0604000000000000" pitchFamily="34" charset="-127"/>
              </a:rPr>
              <a:t>개체간의</a:t>
            </a:r>
            <a:r>
              <a:rPr lang="ko-KR" altLang="en-US" b="0" i="0" dirty="0">
                <a:solidFill>
                  <a:srgbClr val="2F2F2F"/>
                </a:solidFill>
                <a:effectLst/>
                <a:latin typeface="나눔고딕" panose="020D0604000000000000" pitchFamily="34" charset="-127"/>
                <a:ea typeface="나눔고딕" panose="020D0604000000000000" pitchFamily="34" charset="-127"/>
              </a:rPr>
              <a:t> </a:t>
            </a:r>
            <a:r>
              <a:rPr lang="ko-KR" altLang="en-US" b="0" i="0" u="none" strike="noStrike" dirty="0">
                <a:solidFill>
                  <a:srgbClr val="0033AC"/>
                </a:solidFill>
                <a:effectLst/>
                <a:latin typeface="나눔고딕" panose="020D0604000000000000" pitchFamily="34" charset="-127"/>
                <a:ea typeface="나눔고딕" panose="020D0604000000000000" pitchFamily="34" charset="-127"/>
                <a:hlinkClick r:id="rId3"/>
              </a:rPr>
              <a:t>진화</a:t>
            </a:r>
            <a:r>
              <a:rPr lang="ko-KR" altLang="en-US" b="0" i="0" dirty="0">
                <a:solidFill>
                  <a:srgbClr val="2F2F2F"/>
                </a:solidFill>
                <a:effectLst/>
                <a:latin typeface="나눔고딕" panose="020D0604000000000000" pitchFamily="34" charset="-127"/>
                <a:ea typeface="나눔고딕" panose="020D0604000000000000" pitchFamily="34" charset="-127"/>
              </a:rPr>
              <a:t>적인 거리를 확인할 수 있는 분자 물질</a:t>
            </a:r>
            <a:endParaRPr lang="en-US" altLang="ko-KR" b="0" i="0" dirty="0">
              <a:solidFill>
                <a:srgbClr val="2F2F2F"/>
              </a:solidFill>
              <a:effectLst/>
              <a:latin typeface="나눔고딕" panose="020D0604000000000000" pitchFamily="34" charset="-127"/>
              <a:ea typeface="나눔고딕" panose="020D0604000000000000" pitchFamily="34" charset="-127"/>
            </a:endParaRPr>
          </a:p>
          <a:p>
            <a:endParaRPr kumimoji="1" lang="en-US" altLang="ko-KR" b="0" i="0" dirty="0">
              <a:solidFill>
                <a:srgbClr val="2F2F2F"/>
              </a:solidFill>
              <a:effectLst/>
              <a:latin typeface="나눔고딕" panose="020D0604000000000000" pitchFamily="34" charset="-127"/>
              <a:ea typeface="나눔고딕" panose="020D0604000000000000" pitchFamily="34" charset="-127"/>
            </a:endParaRPr>
          </a:p>
          <a:p>
            <a:r>
              <a:rPr kumimoji="1" lang="ko-KR" altLang="en-US" b="0" i="0" dirty="0">
                <a:solidFill>
                  <a:srgbClr val="2F2F2F"/>
                </a:solidFill>
                <a:effectLst/>
                <a:latin typeface="나눔고딕" panose="020D0604000000000000" pitchFamily="34" charset="-127"/>
                <a:ea typeface="나눔고딕" panose="020D0604000000000000" pitchFamily="34" charset="-127"/>
              </a:rPr>
              <a:t>한계점</a:t>
            </a:r>
            <a:r>
              <a:rPr kumimoji="1" lang="en-US" altLang="ko-KR" b="0" i="0" dirty="0">
                <a:solidFill>
                  <a:srgbClr val="2F2F2F"/>
                </a:solidFill>
                <a:effectLst/>
                <a:latin typeface="나눔고딕" panose="020D0604000000000000" pitchFamily="34" charset="-127"/>
                <a:ea typeface="나눔고딕" panose="020D0604000000000000" pitchFamily="34" charset="-127"/>
              </a:rPr>
              <a:t>?</a:t>
            </a:r>
          </a:p>
          <a:p>
            <a:endParaRPr kumimoji="1" lang="en-US" altLang="ko-KR" b="0" i="0" dirty="0">
              <a:solidFill>
                <a:srgbClr val="2F2F2F"/>
              </a:solidFill>
              <a:effectLst/>
              <a:latin typeface="나눔고딕" panose="020D0604000000000000" pitchFamily="34" charset="-127"/>
              <a:ea typeface="나눔고딕" panose="020D0604000000000000" pitchFamily="34" charset="-127"/>
            </a:endParaRPr>
          </a:p>
          <a:p>
            <a:r>
              <a:rPr kumimoji="1" lang="en-US" altLang="ko-KR" b="0" i="0" dirty="0">
                <a:solidFill>
                  <a:srgbClr val="2F2F2F"/>
                </a:solidFill>
                <a:effectLst/>
                <a:latin typeface="나눔고딕" panose="020D0604000000000000" pitchFamily="34" charset="-127"/>
                <a:ea typeface="나눔고딕" panose="020D0604000000000000" pitchFamily="34" charset="-127"/>
              </a:rPr>
              <a:t>Bacteria species </a:t>
            </a:r>
            <a:r>
              <a:rPr kumimoji="1" lang="ko-KR" altLang="en-US" b="0" i="0" dirty="0">
                <a:solidFill>
                  <a:srgbClr val="2F2F2F"/>
                </a:solidFill>
                <a:effectLst/>
                <a:latin typeface="나눔고딕" panose="020D0604000000000000" pitchFamily="34" charset="-127"/>
                <a:ea typeface="나눔고딕" panose="020D0604000000000000" pitchFamily="34" charset="-127"/>
              </a:rPr>
              <a:t>동정에 분명 매우 효율적인 방법이나</a:t>
            </a:r>
            <a:r>
              <a:rPr kumimoji="1" lang="en-US" altLang="ko-KR" b="0" i="0" dirty="0">
                <a:solidFill>
                  <a:srgbClr val="2F2F2F"/>
                </a:solidFill>
                <a:effectLst/>
                <a:latin typeface="나눔고딕" panose="020D0604000000000000" pitchFamily="34" charset="-127"/>
                <a:ea typeface="나눔고딕" panose="020D0604000000000000" pitchFamily="34" charset="-127"/>
              </a:rPr>
              <a:t>,</a:t>
            </a:r>
            <a:r>
              <a:rPr kumimoji="1" lang="ko-KR" altLang="en-US" b="0" i="0" dirty="0">
                <a:solidFill>
                  <a:srgbClr val="2F2F2F"/>
                </a:solidFill>
                <a:effectLst/>
                <a:latin typeface="나눔고딕" panose="020D0604000000000000" pitchFamily="34" charset="-127"/>
                <a:ea typeface="나눔고딕" panose="020D0604000000000000" pitchFamily="34" charset="-127"/>
              </a:rPr>
              <a:t> 아주 근접한 종들 간에는 정확한 구분이 어렵다는 단점이 있다</a:t>
            </a:r>
            <a:r>
              <a:rPr kumimoji="1" lang="en-US" altLang="ko-KR" b="0" i="0" dirty="0">
                <a:solidFill>
                  <a:srgbClr val="2F2F2F"/>
                </a:solidFill>
                <a:effectLst/>
                <a:latin typeface="나눔고딕" panose="020D0604000000000000" pitchFamily="34" charset="-127"/>
                <a:ea typeface="나눔고딕" panose="020D0604000000000000" pitchFamily="34" charset="-127"/>
              </a:rPr>
              <a:t>.</a:t>
            </a:r>
          </a:p>
          <a:p>
            <a:r>
              <a:rPr kumimoji="1" lang="ko-KR" altLang="en-US" b="0" i="0" dirty="0">
                <a:solidFill>
                  <a:srgbClr val="2F2F2F"/>
                </a:solidFill>
                <a:effectLst/>
                <a:latin typeface="나눔고딕" panose="020D0604000000000000" pitchFamily="34" charset="-127"/>
                <a:ea typeface="나눔고딕" panose="020D0604000000000000" pitchFamily="34" charset="-127"/>
              </a:rPr>
              <a:t>예를 들면</a:t>
            </a:r>
            <a:r>
              <a:rPr kumimoji="1" lang="en-US" altLang="ko-KR" b="0" i="0" dirty="0">
                <a:solidFill>
                  <a:srgbClr val="2F2F2F"/>
                </a:solidFill>
                <a:effectLst/>
                <a:latin typeface="나눔고딕" panose="020D0604000000000000" pitchFamily="34" charset="-127"/>
                <a:ea typeface="나눔고딕" panose="020D0604000000000000" pitchFamily="34" charset="-127"/>
              </a:rPr>
              <a:t>..</a:t>
            </a:r>
            <a:r>
              <a:rPr kumimoji="1" lang="ko-KR" altLang="en-US" b="0" i="0" dirty="0">
                <a:solidFill>
                  <a:srgbClr val="2F2F2F"/>
                </a:solidFill>
                <a:effectLst/>
                <a:latin typeface="나눔고딕" panose="020D0604000000000000" pitchFamily="34" charset="-127"/>
                <a:ea typeface="나눔고딕" panose="020D0604000000000000" pitchFamily="34" charset="-127"/>
              </a:rPr>
              <a:t>저런 종들</a:t>
            </a:r>
            <a:r>
              <a:rPr kumimoji="1" lang="en-US" altLang="ko-KR" b="0" i="0" dirty="0">
                <a:solidFill>
                  <a:srgbClr val="2F2F2F"/>
                </a:solidFill>
                <a:effectLst/>
                <a:latin typeface="나눔고딕" panose="020D0604000000000000" pitchFamily="34" charset="-127"/>
                <a:ea typeface="나눔고딕" panose="020D0604000000000000" pitchFamily="34" charset="-127"/>
              </a:rPr>
              <a:t>.</a:t>
            </a:r>
          </a:p>
          <a:p>
            <a:r>
              <a:rPr kumimoji="1" lang="ko-KR" altLang="en-US" b="0" i="0" dirty="0">
                <a:solidFill>
                  <a:srgbClr val="2F2F2F"/>
                </a:solidFill>
                <a:effectLst/>
                <a:latin typeface="나눔고딕" panose="020D0604000000000000" pitchFamily="34" charset="-127"/>
                <a:ea typeface="나눔고딕" panose="020D0604000000000000" pitchFamily="34" charset="-127"/>
              </a:rPr>
              <a:t>전체 </a:t>
            </a:r>
            <a:r>
              <a:rPr kumimoji="1" lang="en-US" altLang="ko-KR" b="0" i="0" dirty="0">
                <a:solidFill>
                  <a:srgbClr val="2F2F2F"/>
                </a:solidFill>
                <a:effectLst/>
                <a:latin typeface="나눔고딕" panose="020D0604000000000000" pitchFamily="34" charset="-127"/>
                <a:ea typeface="나눔고딕" panose="020D0604000000000000" pitchFamily="34" charset="-127"/>
              </a:rPr>
              <a:t>16s</a:t>
            </a:r>
            <a:r>
              <a:rPr kumimoji="1" lang="ko-KR" altLang="en-US" b="0" i="0" dirty="0">
                <a:solidFill>
                  <a:srgbClr val="2F2F2F"/>
                </a:solidFill>
                <a:effectLst/>
                <a:latin typeface="나눔고딕" panose="020D0604000000000000" pitchFamily="34" charset="-127"/>
                <a:ea typeface="나눔고딕" panose="020D0604000000000000" pitchFamily="34" charset="-127"/>
              </a:rPr>
              <a:t> 구간을 놓고 보면</a:t>
            </a:r>
            <a:r>
              <a:rPr kumimoji="1" lang="en-US" altLang="ko-KR" b="0" i="0" dirty="0">
                <a:solidFill>
                  <a:srgbClr val="2F2F2F"/>
                </a:solidFill>
                <a:effectLst/>
                <a:latin typeface="나눔고딕" panose="020D0604000000000000" pitchFamily="34" charset="-127"/>
                <a:ea typeface="나눔고딕" panose="020D0604000000000000" pitchFamily="34" charset="-127"/>
              </a:rPr>
              <a:t>,</a:t>
            </a:r>
            <a:r>
              <a:rPr kumimoji="1" lang="ko-KR" altLang="en-US" b="0" i="0" dirty="0">
                <a:solidFill>
                  <a:srgbClr val="2F2F2F"/>
                </a:solidFill>
                <a:effectLst/>
                <a:latin typeface="나눔고딕" panose="020D0604000000000000" pitchFamily="34" charset="-127"/>
                <a:ea typeface="나눔고딕" panose="020D0604000000000000" pitchFamily="34" charset="-127"/>
              </a:rPr>
              <a:t> </a:t>
            </a:r>
            <a:r>
              <a:rPr kumimoji="1" lang="en-US" altLang="ko-KR" b="0" i="0" dirty="0">
                <a:solidFill>
                  <a:srgbClr val="2F2F2F"/>
                </a:solidFill>
                <a:effectLst/>
                <a:latin typeface="나눔고딕" panose="020D0604000000000000" pitchFamily="34" charset="-127"/>
                <a:ea typeface="나눔고딕" panose="020D0604000000000000" pitchFamily="34" charset="-127"/>
              </a:rPr>
              <a:t>99%</a:t>
            </a:r>
            <a:r>
              <a:rPr kumimoji="1" lang="ko-KR" altLang="en-US" b="0" i="0" dirty="0">
                <a:solidFill>
                  <a:srgbClr val="2F2F2F"/>
                </a:solidFill>
                <a:effectLst/>
                <a:latin typeface="나눔고딕" panose="020D0604000000000000" pitchFamily="34" charset="-127"/>
                <a:ea typeface="나눔고딕" panose="020D0604000000000000" pitchFamily="34" charset="-127"/>
              </a:rPr>
              <a:t> 상동성을 보이는 종들도 있기 때문에</a:t>
            </a:r>
            <a:r>
              <a:rPr kumimoji="1" lang="en-US" altLang="ko-KR" b="0" i="0" dirty="0">
                <a:solidFill>
                  <a:srgbClr val="2F2F2F"/>
                </a:solidFill>
                <a:effectLst/>
                <a:latin typeface="나눔고딕" panose="020D0604000000000000" pitchFamily="34" charset="-127"/>
                <a:ea typeface="나눔고딕" panose="020D0604000000000000" pitchFamily="34" charset="-127"/>
              </a:rPr>
              <a:t>-</a:t>
            </a:r>
            <a:r>
              <a:rPr kumimoji="1" lang="ko-KR" altLang="en-US" b="0" i="0" dirty="0">
                <a:solidFill>
                  <a:srgbClr val="2F2F2F"/>
                </a:solidFill>
                <a:effectLst/>
                <a:latin typeface="나눔고딕" panose="020D0604000000000000" pitchFamily="34" charset="-127"/>
                <a:ea typeface="나눔고딕" panose="020D0604000000000000" pitchFamily="34" charset="-127"/>
              </a:rPr>
              <a:t>단적인 예로</a:t>
            </a:r>
            <a:r>
              <a:rPr kumimoji="1" lang="en-US" altLang="ko-KR" b="0" i="0" dirty="0">
                <a:solidFill>
                  <a:srgbClr val="2F2F2F"/>
                </a:solidFill>
                <a:effectLst/>
                <a:latin typeface="나눔고딕" panose="020D0604000000000000" pitchFamily="34" charset="-127"/>
                <a:ea typeface="나눔고딕" panose="020D0604000000000000" pitchFamily="34" charset="-127"/>
              </a:rPr>
              <a:t>,</a:t>
            </a:r>
            <a:r>
              <a:rPr kumimoji="1" lang="ko-KR" altLang="en-US" b="0" i="0" dirty="0">
                <a:solidFill>
                  <a:srgbClr val="2F2F2F"/>
                </a:solidFill>
                <a:effectLst/>
                <a:latin typeface="나눔고딕" panose="020D0604000000000000" pitchFamily="34" charset="-127"/>
                <a:ea typeface="나눔고딕" panose="020D0604000000000000" pitchFamily="34" charset="-127"/>
              </a:rPr>
              <a:t> </a:t>
            </a:r>
            <a:r>
              <a:rPr kumimoji="1" lang="en-US" altLang="ko-KR" b="0" i="0" dirty="0">
                <a:solidFill>
                  <a:srgbClr val="2F2F2F"/>
                </a:solidFill>
                <a:effectLst/>
                <a:latin typeface="나눔고딕" panose="020D0604000000000000" pitchFamily="34" charset="-127"/>
                <a:ea typeface="나눔고딕" panose="020D0604000000000000" pitchFamily="34" charset="-127"/>
              </a:rPr>
              <a:t>v4 region</a:t>
            </a:r>
            <a:r>
              <a:rPr kumimoji="1" lang="ko-KR" altLang="en-US" b="0" i="0" dirty="0">
                <a:solidFill>
                  <a:srgbClr val="2F2F2F"/>
                </a:solidFill>
                <a:effectLst/>
                <a:latin typeface="나눔고딕" panose="020D0604000000000000" pitchFamily="34" charset="-127"/>
                <a:ea typeface="나눔고딕" panose="020D0604000000000000" pitchFamily="34" charset="-127"/>
              </a:rPr>
              <a:t> </a:t>
            </a:r>
            <a:r>
              <a:rPr kumimoji="1" lang="en-US" altLang="ko-KR" b="0" i="0" dirty="0">
                <a:solidFill>
                  <a:srgbClr val="2F2F2F"/>
                </a:solidFill>
                <a:effectLst/>
                <a:latin typeface="나눔고딕" panose="020D0604000000000000" pitchFamily="34" charset="-127"/>
                <a:ea typeface="나눔고딕" panose="020D0604000000000000" pitchFamily="34" charset="-127"/>
              </a:rPr>
              <a:t>sequence</a:t>
            </a:r>
            <a:r>
              <a:rPr kumimoji="1" lang="ko-KR" altLang="en-US" b="0" i="0" dirty="0">
                <a:solidFill>
                  <a:srgbClr val="2F2F2F"/>
                </a:solidFill>
                <a:effectLst/>
                <a:latin typeface="나눔고딕" panose="020D0604000000000000" pitchFamily="34" charset="-127"/>
                <a:ea typeface="나눔고딕" panose="020D0604000000000000" pitchFamily="34" charset="-127"/>
              </a:rPr>
              <a:t>는 몇개의 </a:t>
            </a:r>
            <a:r>
              <a:rPr kumimoji="1" lang="en-US" altLang="ko-KR" b="0" i="0" dirty="0">
                <a:solidFill>
                  <a:srgbClr val="2F2F2F"/>
                </a:solidFill>
                <a:effectLst/>
                <a:latin typeface="나눔고딕" panose="020D0604000000000000" pitchFamily="34" charset="-127"/>
                <a:ea typeface="나눔고딕" panose="020D0604000000000000" pitchFamily="34" charset="-127"/>
              </a:rPr>
              <a:t>base</a:t>
            </a:r>
            <a:r>
              <a:rPr kumimoji="1" lang="ko-KR" altLang="en-US" b="0" i="0" dirty="0">
                <a:solidFill>
                  <a:srgbClr val="2F2F2F"/>
                </a:solidFill>
                <a:effectLst/>
                <a:latin typeface="나눔고딕" panose="020D0604000000000000" pitchFamily="34" charset="-127"/>
                <a:ea typeface="나눔고딕" panose="020D0604000000000000" pitchFamily="34" charset="-127"/>
              </a:rPr>
              <a:t> 차이만을 보이기도 한다</a:t>
            </a:r>
            <a:r>
              <a:rPr kumimoji="1" lang="en-US" altLang="ko-KR" b="0" i="0" dirty="0">
                <a:solidFill>
                  <a:srgbClr val="2F2F2F"/>
                </a:solidFill>
                <a:effectLst/>
                <a:latin typeface="나눔고딕" panose="020D0604000000000000" pitchFamily="34" charset="-127"/>
                <a:ea typeface="나눔고딕" panose="020D0604000000000000" pitchFamily="34" charset="-127"/>
              </a:rPr>
              <a:t>(</a:t>
            </a:r>
            <a:r>
              <a:rPr kumimoji="1" lang="ko-KR" altLang="en-US" b="0" i="0" dirty="0">
                <a:solidFill>
                  <a:srgbClr val="2F2F2F"/>
                </a:solidFill>
                <a:effectLst/>
                <a:latin typeface="나눔고딕" panose="020D0604000000000000" pitchFamily="34" charset="-127"/>
                <a:ea typeface="나눔고딕" panose="020D0604000000000000" pitchFamily="34" charset="-127"/>
              </a:rPr>
              <a:t>근연종간</a:t>
            </a:r>
            <a:r>
              <a:rPr kumimoji="1" lang="en-US" altLang="ko-KR" b="0" i="0" dirty="0">
                <a:solidFill>
                  <a:srgbClr val="2F2F2F"/>
                </a:solidFill>
                <a:effectLst/>
                <a:latin typeface="나눔고딕" panose="020D0604000000000000" pitchFamily="34" charset="-127"/>
                <a:ea typeface="나눔고딕" panose="020D0604000000000000" pitchFamily="34" charset="-127"/>
              </a:rPr>
              <a:t>)</a:t>
            </a:r>
          </a:p>
          <a:p>
            <a:endParaRPr kumimoji="1" lang="en-US" altLang="ko-KR" dirty="0"/>
          </a:p>
          <a:p>
            <a:r>
              <a:rPr kumimoji="1" lang="ko-KR" altLang="en-US" dirty="0" err="1"/>
              <a:t>시퀀싱</a:t>
            </a:r>
            <a:r>
              <a:rPr kumimoji="1" lang="ko-KR" altLang="en-US" dirty="0"/>
              <a:t> 플랫폼</a:t>
            </a:r>
            <a:r>
              <a:rPr kumimoji="1" lang="en-US" altLang="ko-KR" dirty="0"/>
              <a:t>,</a:t>
            </a:r>
            <a:r>
              <a:rPr kumimoji="1" lang="ko-KR" altLang="en-US" dirty="0"/>
              <a:t> </a:t>
            </a:r>
            <a:r>
              <a:rPr kumimoji="1" lang="ko-KR" altLang="en-US" dirty="0" err="1"/>
              <a:t>시퀀서간</a:t>
            </a:r>
            <a:r>
              <a:rPr kumimoji="1" lang="ko-KR" altLang="en-US" dirty="0"/>
              <a:t> 타겟으로 하는 </a:t>
            </a:r>
            <a:r>
              <a:rPr kumimoji="1" lang="en-US" altLang="ko-KR" dirty="0"/>
              <a:t>16s </a:t>
            </a:r>
            <a:r>
              <a:rPr kumimoji="1" lang="ko-KR" altLang="en-US" dirty="0"/>
              <a:t>구간도 차이가 있다</a:t>
            </a:r>
            <a:r>
              <a:rPr kumimoji="1" lang="en-US" altLang="ko-KR" dirty="0"/>
              <a:t>.</a:t>
            </a:r>
            <a:r>
              <a:rPr kumimoji="1" lang="ko-KR" altLang="en-US" dirty="0"/>
              <a:t> </a:t>
            </a:r>
            <a:r>
              <a:rPr kumimoji="1" lang="ko-KR" altLang="en-US" dirty="0" err="1"/>
              <a:t>로슈같은</a:t>
            </a:r>
            <a:r>
              <a:rPr kumimoji="1" lang="ko-KR" altLang="en-US" dirty="0"/>
              <a:t> 경우는 </a:t>
            </a:r>
            <a:r>
              <a:rPr kumimoji="1" lang="en-US" altLang="ko-KR" dirty="0"/>
              <a:t>~</a:t>
            </a:r>
            <a:r>
              <a:rPr kumimoji="1" lang="ko-KR" altLang="en-US" dirty="0"/>
              <a:t> 일루미나 </a:t>
            </a:r>
            <a:r>
              <a:rPr kumimoji="1" lang="ko-KR" altLang="en-US" dirty="0" err="1"/>
              <a:t>마이싴은</a:t>
            </a:r>
            <a:r>
              <a:rPr kumimoji="1" lang="ko-KR" altLang="en-US" dirty="0"/>
              <a:t> </a:t>
            </a:r>
            <a:r>
              <a:rPr kumimoji="1" lang="en-US" altLang="ko-KR" dirty="0"/>
              <a:t>V3-V4. </a:t>
            </a:r>
            <a:r>
              <a:rPr kumimoji="1" lang="ko-KR" altLang="en-US" dirty="0" err="1"/>
              <a:t>팩바이오는</a:t>
            </a:r>
            <a:r>
              <a:rPr kumimoji="1" lang="en-US" altLang="ko-KR" dirty="0"/>
              <a:t> </a:t>
            </a:r>
            <a:r>
              <a:rPr kumimoji="1" lang="ko-KR" altLang="en-US" dirty="0"/>
              <a:t>전체를 다 커버가능 </a:t>
            </a:r>
            <a:endParaRPr kumimoji="1" lang="en-US" altLang="ko-KR" dirty="0"/>
          </a:p>
        </p:txBody>
      </p:sp>
      <p:sp>
        <p:nvSpPr>
          <p:cNvPr id="4" name="슬라이드 번호 개체 틀 3"/>
          <p:cNvSpPr>
            <a:spLocks noGrp="1"/>
          </p:cNvSpPr>
          <p:nvPr>
            <p:ph type="sldNum" sz="quarter" idx="5"/>
          </p:nvPr>
        </p:nvSpPr>
        <p:spPr/>
        <p:txBody>
          <a:bodyPr/>
          <a:lstStyle/>
          <a:p>
            <a:fld id="{0F611377-8053-8B47-9467-2AA0EA1ABE5F}" type="slidenum">
              <a:rPr kumimoji="1" lang="ko-KR" altLang="en-US" smtClean="0"/>
              <a:t>4</a:t>
            </a:fld>
            <a:endParaRPr kumimoji="1" lang="ko-KR" altLang="en-US"/>
          </a:p>
        </p:txBody>
      </p:sp>
    </p:spTree>
    <p:extLst>
      <p:ext uri="{BB962C8B-B14F-4D97-AF65-F5344CB8AC3E}">
        <p14:creationId xmlns:p14="http://schemas.microsoft.com/office/powerpoint/2010/main" val="1075429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err="1"/>
              <a:t>카임</a:t>
            </a:r>
            <a:r>
              <a:rPr kumimoji="1" lang="en-US" altLang="ko-KR" dirty="0"/>
              <a:t>/</a:t>
            </a:r>
            <a:r>
              <a:rPr kumimoji="1" lang="ko-KR" altLang="en-US" dirty="0"/>
              <a:t>차임</a:t>
            </a:r>
            <a:r>
              <a:rPr kumimoji="1" lang="en-US" altLang="ko-KR" dirty="0"/>
              <a:t>?</a:t>
            </a:r>
          </a:p>
          <a:p>
            <a:endParaRPr kumimoji="1" lang="en-US" altLang="ko-KR" dirty="0"/>
          </a:p>
          <a:p>
            <a:r>
              <a:rPr kumimoji="1" lang="ko-KR" altLang="en-US" dirty="0"/>
              <a:t>미생물생태</a:t>
            </a:r>
            <a:r>
              <a:rPr kumimoji="1" lang="en-US" altLang="ko-KR" dirty="0"/>
              <a:t>-</a:t>
            </a:r>
            <a:r>
              <a:rPr kumimoji="1" lang="ko-KR" altLang="en-US" dirty="0" err="1"/>
              <a:t>미생물군집분석을</a:t>
            </a:r>
            <a:r>
              <a:rPr kumimoji="1" lang="ko-KR" altLang="en-US" dirty="0"/>
              <a:t> 겨냥한 </a:t>
            </a:r>
            <a:r>
              <a:rPr kumimoji="1" lang="en-US" altLang="ko-KR" dirty="0"/>
              <a:t>tool. A-Z</a:t>
            </a:r>
            <a:r>
              <a:rPr kumimoji="1" lang="ko-KR" altLang="en-US" dirty="0"/>
              <a:t>까지</a:t>
            </a:r>
            <a:r>
              <a:rPr kumimoji="1" lang="en-US" altLang="ko-KR" dirty="0"/>
              <a:t>.</a:t>
            </a:r>
            <a:r>
              <a:rPr kumimoji="1" lang="ko-KR" altLang="en-US" dirty="0"/>
              <a:t> </a:t>
            </a:r>
            <a:r>
              <a:rPr kumimoji="1" lang="en-US" altLang="ko-KR" dirty="0"/>
              <a:t>Raw data</a:t>
            </a:r>
            <a:r>
              <a:rPr kumimoji="1" lang="ko-KR" altLang="en-US" dirty="0"/>
              <a:t>로 시작해서 </a:t>
            </a:r>
            <a:r>
              <a:rPr kumimoji="1" lang="en-US" altLang="ko-KR" dirty="0"/>
              <a:t>paper-publish</a:t>
            </a:r>
            <a:r>
              <a:rPr kumimoji="1" lang="ko-KR" altLang="en-US" dirty="0"/>
              <a:t>가 가능한 수준의 </a:t>
            </a:r>
            <a:r>
              <a:rPr kumimoji="1" lang="en-US" altLang="ko-KR" dirty="0"/>
              <a:t>figure</a:t>
            </a:r>
            <a:r>
              <a:rPr kumimoji="1" lang="ko-KR" altLang="en-US" dirty="0"/>
              <a:t>와 통계자료를 가시화해서 보여주는</a:t>
            </a:r>
            <a:r>
              <a:rPr kumimoji="1" lang="en-US" altLang="ko-KR" dirty="0"/>
              <a:t>.</a:t>
            </a:r>
          </a:p>
          <a:p>
            <a:r>
              <a:rPr kumimoji="1" lang="ko-KR" altLang="en-US" dirty="0"/>
              <a:t>편리한 기능</a:t>
            </a:r>
            <a:endParaRPr kumimoji="1" lang="en-US" altLang="ko-KR" dirty="0"/>
          </a:p>
          <a:p>
            <a:endParaRPr kumimoji="1" lang="en-US" altLang="ko-KR" dirty="0"/>
          </a:p>
          <a:p>
            <a:r>
              <a:rPr kumimoji="1" lang="ko-KR" altLang="en-US" dirty="0"/>
              <a:t>그리고 중간중간 데이터가 변환되고 가공되는</a:t>
            </a:r>
            <a:r>
              <a:rPr kumimoji="1" lang="en-US" altLang="ko-KR" dirty="0"/>
              <a:t>,</a:t>
            </a:r>
            <a:r>
              <a:rPr kumimoji="1" lang="ko-KR" altLang="en-US" dirty="0"/>
              <a:t> 즉 분석의 전반적인 과정을 쭉 </a:t>
            </a:r>
            <a:r>
              <a:rPr kumimoji="1" lang="en-US" altLang="ko-KR" dirty="0"/>
              <a:t>tracking </a:t>
            </a:r>
            <a:r>
              <a:rPr kumimoji="1" lang="ko-KR" altLang="en-US" dirty="0"/>
              <a:t>할 수 있기 때문에</a:t>
            </a:r>
            <a:r>
              <a:rPr kumimoji="1" lang="en-US" altLang="ko-KR" dirty="0"/>
              <a:t>,</a:t>
            </a:r>
            <a:r>
              <a:rPr kumimoji="1" lang="ko-KR" altLang="en-US" dirty="0"/>
              <a:t> 결과물에 대한 신뢰도와</a:t>
            </a:r>
            <a:r>
              <a:rPr kumimoji="1" lang="en-US" altLang="ko-KR" dirty="0"/>
              <a:t>,</a:t>
            </a:r>
            <a:r>
              <a:rPr kumimoji="1" lang="ko-KR" altLang="en-US" dirty="0"/>
              <a:t> </a:t>
            </a:r>
            <a:r>
              <a:rPr kumimoji="1" lang="en-US" altLang="ko-KR" dirty="0"/>
              <a:t>error</a:t>
            </a:r>
            <a:r>
              <a:rPr kumimoji="1" lang="ko-KR" altLang="en-US" dirty="0"/>
              <a:t> </a:t>
            </a:r>
            <a:r>
              <a:rPr kumimoji="1" lang="en-US" altLang="ko-KR" dirty="0"/>
              <a:t>check</a:t>
            </a:r>
            <a:r>
              <a:rPr kumimoji="1" lang="ko-KR" altLang="en-US" dirty="0"/>
              <a:t>가 지속적으로 가능하다</a:t>
            </a:r>
            <a:r>
              <a:rPr kumimoji="1" lang="en-US" altLang="ko-KR" dirty="0"/>
              <a:t>.</a:t>
            </a:r>
          </a:p>
          <a:p>
            <a:endParaRPr kumimoji="1" lang="en-US" altLang="ko-KR" dirty="0"/>
          </a:p>
          <a:p>
            <a:r>
              <a:rPr kumimoji="1" lang="ko-KR" altLang="en-US" dirty="0"/>
              <a:t>간단 요약</a:t>
            </a:r>
            <a:r>
              <a:rPr kumimoji="1" lang="en-US" altLang="ko-KR" dirty="0"/>
              <a:t>,</a:t>
            </a:r>
            <a:r>
              <a:rPr kumimoji="1" lang="ko-KR" altLang="en-US" dirty="0"/>
              <a:t> </a:t>
            </a:r>
            <a:r>
              <a:rPr kumimoji="1" lang="en-US" altLang="ko-KR" sz="1200" b="1" dirty="0"/>
              <a:t>Set of commands to transform microbiome data into intermediate outputs and visualizations</a:t>
            </a:r>
            <a:endParaRPr kumimoji="1" lang="ko-KR" altLang="en-US" dirty="0"/>
          </a:p>
        </p:txBody>
      </p:sp>
      <p:sp>
        <p:nvSpPr>
          <p:cNvPr id="4" name="슬라이드 번호 개체 틀 3"/>
          <p:cNvSpPr>
            <a:spLocks noGrp="1"/>
          </p:cNvSpPr>
          <p:nvPr>
            <p:ph type="sldNum" sz="quarter" idx="5"/>
          </p:nvPr>
        </p:nvSpPr>
        <p:spPr/>
        <p:txBody>
          <a:bodyPr/>
          <a:lstStyle/>
          <a:p>
            <a:fld id="{0F611377-8053-8B47-9467-2AA0EA1ABE5F}" type="slidenum">
              <a:rPr kumimoji="1" lang="ko-KR" altLang="en-US" smtClean="0"/>
              <a:t>5</a:t>
            </a:fld>
            <a:endParaRPr kumimoji="1" lang="ko-KR" altLang="en-US"/>
          </a:p>
        </p:txBody>
      </p:sp>
    </p:spTree>
    <p:extLst>
      <p:ext uri="{BB962C8B-B14F-4D97-AF65-F5344CB8AC3E}">
        <p14:creationId xmlns:p14="http://schemas.microsoft.com/office/powerpoint/2010/main" val="822060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err="1"/>
              <a:t>아티팩트</a:t>
            </a:r>
            <a:r>
              <a:rPr kumimoji="1" lang="ko-KR" altLang="en-US" dirty="0"/>
              <a:t> </a:t>
            </a:r>
            <a:r>
              <a:rPr kumimoji="1" lang="en-US" altLang="ko-KR" dirty="0"/>
              <a:t>:</a:t>
            </a:r>
            <a:r>
              <a:rPr kumimoji="1" lang="ko-KR" altLang="en-US" dirty="0"/>
              <a:t> 중간값</a:t>
            </a:r>
            <a:r>
              <a:rPr kumimoji="1" lang="en-US" altLang="ko-KR" dirty="0"/>
              <a:t>.</a:t>
            </a:r>
            <a:r>
              <a:rPr kumimoji="1" lang="ko-KR" altLang="en-US" dirty="0"/>
              <a:t> 차임이라는 프로세스에서 지속적으로 사용되는 데이터들을 </a:t>
            </a:r>
            <a:r>
              <a:rPr kumimoji="1" lang="ko-KR" altLang="en-US" dirty="0" err="1"/>
              <a:t>아티팩트라고</a:t>
            </a:r>
            <a:r>
              <a:rPr kumimoji="1" lang="ko-KR" altLang="en-US" dirty="0"/>
              <a:t> 총칭</a:t>
            </a:r>
            <a:r>
              <a:rPr kumimoji="1" lang="en-US" altLang="ko-KR" dirty="0"/>
              <a:t>.</a:t>
            </a:r>
            <a:r>
              <a:rPr kumimoji="1" lang="ko-KR" altLang="en-US" dirty="0"/>
              <a:t> 차임이라는 툴이 소비가능한 형태</a:t>
            </a:r>
            <a:r>
              <a:rPr kumimoji="1" lang="en-US" altLang="ko-KR" dirty="0"/>
              <a:t>(form),</a:t>
            </a:r>
            <a:r>
              <a:rPr kumimoji="1" lang="ko-KR" altLang="en-US" dirty="0"/>
              <a:t> 즉 확장자가 그렇게 되어있는 상태</a:t>
            </a:r>
            <a:r>
              <a:rPr kumimoji="1" lang="en-US" altLang="ko-KR" dirty="0"/>
              <a:t>.</a:t>
            </a:r>
            <a:r>
              <a:rPr kumimoji="1" lang="ko-KR" altLang="en-US" dirty="0"/>
              <a:t> 차임의 </a:t>
            </a:r>
            <a:r>
              <a:rPr kumimoji="1" lang="ko-KR" altLang="en-US" dirty="0" err="1"/>
              <a:t>인풋값으로</a:t>
            </a:r>
            <a:r>
              <a:rPr kumimoji="1" lang="ko-KR" altLang="en-US" dirty="0"/>
              <a:t> 사용될 수도 있고</a:t>
            </a:r>
            <a:r>
              <a:rPr kumimoji="1" lang="en-US" altLang="ko-KR" dirty="0"/>
              <a:t>,</a:t>
            </a:r>
            <a:r>
              <a:rPr kumimoji="1" lang="ko-KR" altLang="en-US" dirty="0"/>
              <a:t> 커맨드를 통해 파이썬</a:t>
            </a:r>
            <a:r>
              <a:rPr kumimoji="1" lang="en-US" altLang="ko-KR" dirty="0"/>
              <a:t>3,</a:t>
            </a:r>
            <a:r>
              <a:rPr kumimoji="1" lang="ko-KR" altLang="en-US" dirty="0"/>
              <a:t> </a:t>
            </a:r>
            <a:r>
              <a:rPr kumimoji="1" lang="en-US" altLang="ko-KR" dirty="0"/>
              <a:t>R </a:t>
            </a:r>
            <a:r>
              <a:rPr kumimoji="1" lang="ko-KR" altLang="en-US" dirty="0"/>
              <a:t>등 다른 </a:t>
            </a:r>
            <a:r>
              <a:rPr kumimoji="1" lang="en-US" altLang="ko-KR" dirty="0"/>
              <a:t>process</a:t>
            </a:r>
            <a:r>
              <a:rPr kumimoji="1" lang="ko-KR" altLang="en-US" dirty="0"/>
              <a:t>에서도 활용 가능</a:t>
            </a:r>
            <a:endParaRPr kumimoji="1" lang="en-US" altLang="ko-KR" dirty="0"/>
          </a:p>
          <a:p>
            <a:endParaRPr kumimoji="1" lang="en-US" altLang="ko-KR" dirty="0"/>
          </a:p>
          <a:p>
            <a:r>
              <a:rPr kumimoji="1" lang="ko-KR" altLang="en-US" dirty="0" err="1"/>
              <a:t>비주얼라이제이션</a:t>
            </a:r>
            <a:r>
              <a:rPr kumimoji="1" lang="ko-KR" altLang="en-US" dirty="0"/>
              <a:t> </a:t>
            </a:r>
            <a:r>
              <a:rPr kumimoji="1" lang="en-US" altLang="ko-KR" dirty="0"/>
              <a:t>: </a:t>
            </a:r>
            <a:r>
              <a:rPr kumimoji="1" lang="ko-KR" altLang="en-US" dirty="0"/>
              <a:t>차임</a:t>
            </a:r>
            <a:r>
              <a:rPr kumimoji="1" lang="en-US" altLang="ko-KR" dirty="0"/>
              <a:t>2</a:t>
            </a:r>
            <a:r>
              <a:rPr kumimoji="1" lang="ko-KR" altLang="en-US" dirty="0"/>
              <a:t>의 결과값</a:t>
            </a:r>
            <a:r>
              <a:rPr kumimoji="1" lang="en-US" altLang="ko-KR" dirty="0"/>
              <a:t>. </a:t>
            </a:r>
            <a:r>
              <a:rPr kumimoji="1" lang="ko-KR" altLang="en-US" dirty="0" err="1"/>
              <a:t>엔드포인트라고도</a:t>
            </a:r>
            <a:r>
              <a:rPr kumimoji="1" lang="ko-KR" altLang="en-US" dirty="0"/>
              <a:t> 설명되는데</a:t>
            </a:r>
            <a:r>
              <a:rPr kumimoji="1" lang="en-US" altLang="ko-KR" dirty="0"/>
              <a:t>, </a:t>
            </a:r>
            <a:r>
              <a:rPr kumimoji="1" lang="ko-KR" altLang="en-US" dirty="0"/>
              <a:t>완전 최종은 아니고</a:t>
            </a:r>
            <a:r>
              <a:rPr kumimoji="1" lang="en-US" altLang="ko-KR" dirty="0"/>
              <a:t>, </a:t>
            </a:r>
            <a:r>
              <a:rPr kumimoji="1" lang="ko-KR" altLang="en-US" dirty="0"/>
              <a:t>중간중간 생성되는 새로운 </a:t>
            </a:r>
            <a:r>
              <a:rPr kumimoji="1" lang="ko-KR" altLang="en-US" dirty="0" err="1"/>
              <a:t>아티팩트를</a:t>
            </a:r>
            <a:r>
              <a:rPr kumimoji="1" lang="ko-KR" altLang="en-US" dirty="0"/>
              <a:t> 사람이 이해하고 확인하기 쉬운 형태로 변환한</a:t>
            </a:r>
            <a:r>
              <a:rPr kumimoji="1" lang="en-US" altLang="ko-KR" dirty="0"/>
              <a:t>(</a:t>
            </a:r>
            <a:r>
              <a:rPr kumimoji="1" lang="ko-KR" altLang="en-US" dirty="0"/>
              <a:t>가시화 시킨</a:t>
            </a:r>
            <a:r>
              <a:rPr kumimoji="1" lang="en-US" altLang="ko-KR" dirty="0"/>
              <a:t>) </a:t>
            </a:r>
            <a:r>
              <a:rPr kumimoji="1" lang="ko-KR" altLang="en-US" dirty="0"/>
              <a:t>데이터 형태 </a:t>
            </a:r>
            <a:r>
              <a:rPr kumimoji="1" lang="en-US" altLang="ko-KR" dirty="0"/>
              <a:t>/ </a:t>
            </a:r>
            <a:r>
              <a:rPr kumimoji="1" lang="ko-KR" altLang="en-US" dirty="0"/>
              <a:t>표나 그래프 등</a:t>
            </a:r>
            <a:r>
              <a:rPr kumimoji="1" lang="en-US" altLang="ko-KR" dirty="0"/>
              <a:t>. </a:t>
            </a:r>
            <a:r>
              <a:rPr kumimoji="1" lang="ko-KR" altLang="en-US" dirty="0"/>
              <a:t>확장자는 </a:t>
            </a:r>
            <a:r>
              <a:rPr kumimoji="1" lang="ko-KR" altLang="en-US" dirty="0" err="1"/>
              <a:t>아티팩트와</a:t>
            </a:r>
            <a:r>
              <a:rPr kumimoji="1" lang="ko-KR" altLang="en-US" dirty="0"/>
              <a:t> 다름</a:t>
            </a:r>
            <a:endParaRPr kumimoji="1" lang="en-US" altLang="ko-KR" dirty="0"/>
          </a:p>
          <a:p>
            <a:endParaRPr kumimoji="1" lang="en-US" altLang="ko-KR" dirty="0"/>
          </a:p>
          <a:p>
            <a:r>
              <a:rPr kumimoji="1" lang="ko-KR" altLang="en-US" dirty="0"/>
              <a:t>액션 </a:t>
            </a:r>
            <a:r>
              <a:rPr kumimoji="1" lang="en-US" altLang="ko-KR" dirty="0"/>
              <a:t>: </a:t>
            </a:r>
            <a:r>
              <a:rPr kumimoji="1" lang="ko-KR" altLang="en-US" dirty="0" err="1"/>
              <a:t>아티팩트와</a:t>
            </a:r>
            <a:r>
              <a:rPr kumimoji="1" lang="ko-KR" altLang="en-US" dirty="0"/>
              <a:t> </a:t>
            </a:r>
            <a:r>
              <a:rPr kumimoji="1" lang="ko-KR" altLang="en-US" dirty="0" err="1"/>
              <a:t>비주얼라이제이션을</a:t>
            </a:r>
            <a:r>
              <a:rPr kumimoji="1" lang="ko-KR" altLang="en-US" dirty="0"/>
              <a:t> 생성하고 가공하는</a:t>
            </a:r>
            <a:r>
              <a:rPr kumimoji="1" lang="en-US" altLang="ko-KR" dirty="0"/>
              <a:t>, </a:t>
            </a:r>
            <a:r>
              <a:rPr kumimoji="1" lang="ko-KR" altLang="en-US" dirty="0"/>
              <a:t>차임에서 발생하는 프로세스를 통칭하는 말</a:t>
            </a:r>
            <a:endParaRPr kumimoji="1" lang="en-US" altLang="ko-KR" dirty="0"/>
          </a:p>
        </p:txBody>
      </p:sp>
      <p:sp>
        <p:nvSpPr>
          <p:cNvPr id="4" name="슬라이드 번호 개체 틀 3"/>
          <p:cNvSpPr>
            <a:spLocks noGrp="1"/>
          </p:cNvSpPr>
          <p:nvPr>
            <p:ph type="sldNum" sz="quarter" idx="5"/>
          </p:nvPr>
        </p:nvSpPr>
        <p:spPr/>
        <p:txBody>
          <a:bodyPr/>
          <a:lstStyle/>
          <a:p>
            <a:fld id="{0F611377-8053-8B47-9467-2AA0EA1ABE5F}" type="slidenum">
              <a:rPr kumimoji="1" lang="ko-KR" altLang="en-US" smtClean="0"/>
              <a:t>6</a:t>
            </a:fld>
            <a:endParaRPr kumimoji="1" lang="ko-KR" altLang="en-US"/>
          </a:p>
        </p:txBody>
      </p:sp>
    </p:spTree>
    <p:extLst>
      <p:ext uri="{BB962C8B-B14F-4D97-AF65-F5344CB8AC3E}">
        <p14:creationId xmlns:p14="http://schemas.microsoft.com/office/powerpoint/2010/main" val="2869812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기본적으로 시퀀스 데이터 필요</a:t>
            </a:r>
            <a:r>
              <a:rPr kumimoji="1" lang="en-US" altLang="ko-KR" dirty="0"/>
              <a:t>. </a:t>
            </a:r>
            <a:r>
              <a:rPr kumimoji="1" lang="ko-KR" altLang="en-US" dirty="0"/>
              <a:t>샘플을 채취하고</a:t>
            </a:r>
            <a:r>
              <a:rPr kumimoji="1" lang="en-US" altLang="ko-KR" dirty="0"/>
              <a:t>, </a:t>
            </a:r>
            <a:r>
              <a:rPr kumimoji="1" lang="ko-KR" altLang="en-US" dirty="0"/>
              <a:t>실험을 통해</a:t>
            </a:r>
            <a:r>
              <a:rPr kumimoji="1" lang="en-US" altLang="ko-KR" dirty="0"/>
              <a:t>(</a:t>
            </a:r>
            <a:r>
              <a:rPr kumimoji="1" lang="en-US" altLang="ko-KR" dirty="0" err="1"/>
              <a:t>dnaprep</a:t>
            </a:r>
            <a:r>
              <a:rPr kumimoji="1" lang="en-US" altLang="ko-KR" dirty="0"/>
              <a:t>, </a:t>
            </a:r>
            <a:r>
              <a:rPr kumimoji="1" lang="en-US" altLang="ko-KR" dirty="0" err="1"/>
              <a:t>libraryprep</a:t>
            </a:r>
            <a:r>
              <a:rPr kumimoji="1" lang="en-US" altLang="ko-KR" dirty="0"/>
              <a:t>, sequencing)</a:t>
            </a:r>
          </a:p>
          <a:p>
            <a:r>
              <a:rPr kumimoji="1" lang="ko-KR" altLang="en-US" dirty="0" err="1"/>
              <a:t>디폴트값</a:t>
            </a:r>
            <a:r>
              <a:rPr kumimoji="1" lang="en-US" altLang="ko-KR" dirty="0"/>
              <a:t>. </a:t>
            </a:r>
            <a:r>
              <a:rPr kumimoji="1" lang="ko-KR" altLang="en-US" dirty="0"/>
              <a:t>가장 먼저 다루게 될</a:t>
            </a:r>
            <a:r>
              <a:rPr kumimoji="1" lang="en-US" altLang="ko-KR" dirty="0"/>
              <a:t>, </a:t>
            </a:r>
            <a:r>
              <a:rPr kumimoji="1" lang="ko-KR" altLang="en-US" dirty="0"/>
              <a:t>가공되지 않은 </a:t>
            </a:r>
            <a:r>
              <a:rPr kumimoji="1" lang="en-US" altLang="ko-KR" dirty="0"/>
              <a:t>raw data type.</a:t>
            </a:r>
          </a:p>
          <a:p>
            <a:r>
              <a:rPr kumimoji="1" lang="ko-KR" altLang="en-US" dirty="0"/>
              <a:t>시퀀스와 각 </a:t>
            </a:r>
            <a:r>
              <a:rPr kumimoji="1" lang="en-US" altLang="ko-KR" dirty="0"/>
              <a:t>base</a:t>
            </a:r>
            <a:r>
              <a:rPr kumimoji="1" lang="ko-KR" altLang="en-US" dirty="0"/>
              <a:t>에 대한 </a:t>
            </a:r>
            <a:r>
              <a:rPr kumimoji="1" lang="en-US" altLang="ko-KR" dirty="0"/>
              <a:t>quality score</a:t>
            </a:r>
            <a:r>
              <a:rPr kumimoji="1" lang="ko-KR" altLang="en-US" dirty="0" err="1"/>
              <a:t>를</a:t>
            </a:r>
            <a:r>
              <a:rPr kumimoji="1" lang="ko-KR" altLang="en-US" dirty="0"/>
              <a:t> 포함함</a:t>
            </a:r>
            <a:r>
              <a:rPr kumimoji="1" lang="en-US" altLang="ko-KR" dirty="0"/>
              <a:t>.</a:t>
            </a:r>
          </a:p>
          <a:p>
            <a:endParaRPr kumimoji="1" lang="en-US" altLang="ko-KR" dirty="0"/>
          </a:p>
          <a:p>
            <a:endParaRPr kumimoji="1" lang="en-US" altLang="ko-KR" dirty="0"/>
          </a:p>
          <a:p>
            <a:r>
              <a:rPr kumimoji="1" lang="en-US" altLang="ko-KR" dirty="0"/>
              <a:t>Sample name-actual name giving to sequence unit</a:t>
            </a:r>
          </a:p>
          <a:p>
            <a:r>
              <a:rPr kumimoji="1" lang="en-US" altLang="ko-KR" dirty="0"/>
              <a:t>S1-usually an injection order which injected into sequencer </a:t>
            </a:r>
            <a:r>
              <a:rPr kumimoji="1" lang="ko-KR" altLang="en-US" dirty="0" err="1"/>
              <a:t>시퀀서에</a:t>
            </a:r>
            <a:r>
              <a:rPr kumimoji="1" lang="ko-KR" altLang="en-US" dirty="0"/>
              <a:t> 삽입된 샘플의 실질적인 순서</a:t>
            </a:r>
            <a:r>
              <a:rPr kumimoji="1" lang="en-US" altLang="ko-KR" dirty="0"/>
              <a:t>(flow cell?) </a:t>
            </a:r>
            <a:r>
              <a:rPr kumimoji="1" lang="ko-KR" altLang="en-US" dirty="0" err="1"/>
              <a:t>여튼간</a:t>
            </a:r>
            <a:endParaRPr kumimoji="1" lang="en-US" altLang="ko-KR" dirty="0"/>
          </a:p>
          <a:p>
            <a:r>
              <a:rPr kumimoji="1" lang="en-US" altLang="ko-KR" dirty="0"/>
              <a:t>L001-lane number / which lane the sequence was sequenced</a:t>
            </a:r>
            <a:endParaRPr kumimoji="1" lang="ko-KR" altLang="en-US" dirty="0"/>
          </a:p>
        </p:txBody>
      </p:sp>
      <p:sp>
        <p:nvSpPr>
          <p:cNvPr id="4" name="슬라이드 번호 개체 틀 3"/>
          <p:cNvSpPr>
            <a:spLocks noGrp="1"/>
          </p:cNvSpPr>
          <p:nvPr>
            <p:ph type="sldNum" sz="quarter" idx="5"/>
          </p:nvPr>
        </p:nvSpPr>
        <p:spPr/>
        <p:txBody>
          <a:bodyPr/>
          <a:lstStyle/>
          <a:p>
            <a:fld id="{0F611377-8053-8B47-9467-2AA0EA1ABE5F}" type="slidenum">
              <a:rPr kumimoji="1" lang="ko-KR" altLang="en-US" smtClean="0"/>
              <a:t>7</a:t>
            </a:fld>
            <a:endParaRPr kumimoji="1" lang="ko-KR" altLang="en-US"/>
          </a:p>
        </p:txBody>
      </p:sp>
    </p:spTree>
    <p:extLst>
      <p:ext uri="{BB962C8B-B14F-4D97-AF65-F5344CB8AC3E}">
        <p14:creationId xmlns:p14="http://schemas.microsoft.com/office/powerpoint/2010/main" val="3915786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err="1"/>
              <a:t>디멜티플렉싱</a:t>
            </a:r>
            <a:r>
              <a:rPr kumimoji="1" lang="en-US" altLang="ko-KR" dirty="0"/>
              <a:t>. </a:t>
            </a:r>
            <a:r>
              <a:rPr kumimoji="1" lang="ko-KR" altLang="en-US" dirty="0" err="1"/>
              <a:t>멀티플렉스가</a:t>
            </a:r>
            <a:r>
              <a:rPr kumimoji="1" lang="ko-KR" altLang="en-US" dirty="0"/>
              <a:t> 데이터를 한 </a:t>
            </a:r>
            <a:r>
              <a:rPr kumimoji="1" lang="ko-KR" altLang="en-US" dirty="0" err="1"/>
              <a:t>티렉토리로</a:t>
            </a:r>
            <a:r>
              <a:rPr kumimoji="1" lang="ko-KR" altLang="en-US" dirty="0"/>
              <a:t> </a:t>
            </a:r>
            <a:r>
              <a:rPr kumimoji="1" lang="ko-KR" altLang="en-US" dirty="0" err="1"/>
              <a:t>모으</a:t>
            </a:r>
            <a:endParaRPr kumimoji="1" lang="ko-KR" altLang="en-US" dirty="0"/>
          </a:p>
        </p:txBody>
      </p:sp>
      <p:sp>
        <p:nvSpPr>
          <p:cNvPr id="4" name="슬라이드 번호 개체 틀 3"/>
          <p:cNvSpPr>
            <a:spLocks noGrp="1"/>
          </p:cNvSpPr>
          <p:nvPr>
            <p:ph type="sldNum" sz="quarter" idx="5"/>
          </p:nvPr>
        </p:nvSpPr>
        <p:spPr/>
        <p:txBody>
          <a:bodyPr/>
          <a:lstStyle/>
          <a:p>
            <a:fld id="{0F611377-8053-8B47-9467-2AA0EA1ABE5F}" type="slidenum">
              <a:rPr kumimoji="1" lang="ko-KR" altLang="en-US" smtClean="0"/>
              <a:t>8</a:t>
            </a:fld>
            <a:endParaRPr kumimoji="1" lang="ko-KR" altLang="en-US"/>
          </a:p>
        </p:txBody>
      </p:sp>
    </p:spTree>
    <p:extLst>
      <p:ext uri="{BB962C8B-B14F-4D97-AF65-F5344CB8AC3E}">
        <p14:creationId xmlns:p14="http://schemas.microsoft.com/office/powerpoint/2010/main" val="279574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0F611377-8053-8B47-9467-2AA0EA1ABE5F}" type="slidenum">
              <a:rPr kumimoji="1" lang="ko-KR" altLang="en-US" smtClean="0"/>
              <a:t>9</a:t>
            </a:fld>
            <a:endParaRPr kumimoji="1" lang="ko-KR" altLang="en-US"/>
          </a:p>
        </p:txBody>
      </p:sp>
    </p:spTree>
    <p:extLst>
      <p:ext uri="{BB962C8B-B14F-4D97-AF65-F5344CB8AC3E}">
        <p14:creationId xmlns:p14="http://schemas.microsoft.com/office/powerpoint/2010/main" val="3556568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0F611377-8053-8B47-9467-2AA0EA1ABE5F}" type="slidenum">
              <a:rPr kumimoji="1" lang="ko-KR" altLang="en-US" smtClean="0"/>
              <a:t>10</a:t>
            </a:fld>
            <a:endParaRPr kumimoji="1" lang="ko-KR" altLang="en-US"/>
          </a:p>
        </p:txBody>
      </p:sp>
    </p:spTree>
    <p:extLst>
      <p:ext uri="{BB962C8B-B14F-4D97-AF65-F5344CB8AC3E}">
        <p14:creationId xmlns:p14="http://schemas.microsoft.com/office/powerpoint/2010/main" val="442396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b="0" i="0" dirty="0">
                <a:solidFill>
                  <a:srgbClr val="202122"/>
                </a:solidFill>
                <a:effectLst/>
                <a:latin typeface="Arial" panose="020B0604020202020204" pitchFamily="34" charset="0"/>
              </a:rPr>
              <a:t> </a:t>
            </a:r>
            <a:r>
              <a:rPr lang="en" altLang="ko-KR" b="1" i="0" dirty="0">
                <a:solidFill>
                  <a:srgbClr val="202122"/>
                </a:solidFill>
                <a:effectLst/>
                <a:latin typeface="Arial" panose="020B0604020202020204" pitchFamily="34" charset="0"/>
              </a:rPr>
              <a:t>error correcting code</a:t>
            </a:r>
            <a:r>
              <a:rPr lang="en" altLang="ko-KR" b="0" i="0" dirty="0">
                <a:solidFill>
                  <a:srgbClr val="202122"/>
                </a:solidFill>
                <a:effectLst/>
                <a:latin typeface="Arial" panose="020B0604020202020204" pitchFamily="34" charset="0"/>
              </a:rPr>
              <a:t>, (</a:t>
            </a:r>
            <a:r>
              <a:rPr lang="en" altLang="ko-KR" b="1" i="0" dirty="0">
                <a:solidFill>
                  <a:srgbClr val="202122"/>
                </a:solidFill>
                <a:effectLst/>
                <a:latin typeface="Arial" panose="020B0604020202020204" pitchFamily="34" charset="0"/>
              </a:rPr>
              <a:t>ECC</a:t>
            </a:r>
            <a:r>
              <a:rPr lang="en" altLang="ko-KR" b="0" i="0" dirty="0">
                <a:solidFill>
                  <a:srgbClr val="202122"/>
                </a:solidFill>
                <a:effectLst/>
                <a:latin typeface="Arial" panose="020B0604020202020204" pitchFamily="34" charset="0"/>
              </a:rPr>
              <a:t>) is used for </a:t>
            </a:r>
            <a:r>
              <a:rPr lang="en" altLang="ko-KR" b="0" i="0" u="none" strike="noStrike" dirty="0">
                <a:solidFill>
                  <a:srgbClr val="0645AD"/>
                </a:solidFill>
                <a:effectLst/>
                <a:latin typeface="Arial" panose="020B0604020202020204" pitchFamily="34" charset="0"/>
                <a:hlinkClick r:id="rId3" tooltip="Error control"/>
              </a:rPr>
              <a:t>controlling errors</a:t>
            </a:r>
            <a:r>
              <a:rPr lang="en" altLang="ko-KR" b="0" i="0" dirty="0">
                <a:solidFill>
                  <a:srgbClr val="202122"/>
                </a:solidFill>
                <a:effectLst/>
                <a:latin typeface="Arial" panose="020B0604020202020204" pitchFamily="34" charset="0"/>
              </a:rPr>
              <a:t> in data over unreliable or noisy </a:t>
            </a:r>
            <a:r>
              <a:rPr lang="en" altLang="ko-KR" b="0" i="0" u="none" strike="noStrike" dirty="0">
                <a:solidFill>
                  <a:srgbClr val="0645AD"/>
                </a:solidFill>
                <a:effectLst/>
                <a:latin typeface="Arial" panose="020B0604020202020204" pitchFamily="34" charset="0"/>
                <a:hlinkClick r:id="rId4" tooltip="Communication channel"/>
              </a:rPr>
              <a:t>communication channels</a:t>
            </a:r>
            <a:endParaRPr kumimoji="1" lang="ko-KR" altLang="en-US" dirty="0"/>
          </a:p>
        </p:txBody>
      </p:sp>
      <p:sp>
        <p:nvSpPr>
          <p:cNvPr id="4" name="슬라이드 번호 개체 틀 3"/>
          <p:cNvSpPr>
            <a:spLocks noGrp="1"/>
          </p:cNvSpPr>
          <p:nvPr>
            <p:ph type="sldNum" sz="quarter" idx="5"/>
          </p:nvPr>
        </p:nvSpPr>
        <p:spPr/>
        <p:txBody>
          <a:bodyPr/>
          <a:lstStyle/>
          <a:p>
            <a:fld id="{0F611377-8053-8B47-9467-2AA0EA1ABE5F}" type="slidenum">
              <a:rPr kumimoji="1" lang="ko-KR" altLang="en-US" smtClean="0"/>
              <a:t>11</a:t>
            </a:fld>
            <a:endParaRPr kumimoji="1" lang="ko-KR" altLang="en-US"/>
          </a:p>
        </p:txBody>
      </p:sp>
    </p:spTree>
    <p:extLst>
      <p:ext uri="{BB962C8B-B14F-4D97-AF65-F5344CB8AC3E}">
        <p14:creationId xmlns:p14="http://schemas.microsoft.com/office/powerpoint/2010/main" val="862804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44A9BC6-F67A-8D55-2B48-77BE7C601DFA}"/>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p>
        </p:txBody>
      </p:sp>
      <p:sp>
        <p:nvSpPr>
          <p:cNvPr id="3" name="부제목 2">
            <a:extLst>
              <a:ext uri="{FF2B5EF4-FFF2-40B4-BE49-F238E27FC236}">
                <a16:creationId xmlns:a16="http://schemas.microsoft.com/office/drawing/2014/main" id="{A057FEEB-7718-CFEA-4C26-6811A7C8F5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p>
        </p:txBody>
      </p:sp>
      <p:sp>
        <p:nvSpPr>
          <p:cNvPr id="4" name="날짜 개체 틀 3">
            <a:extLst>
              <a:ext uri="{FF2B5EF4-FFF2-40B4-BE49-F238E27FC236}">
                <a16:creationId xmlns:a16="http://schemas.microsoft.com/office/drawing/2014/main" id="{0B59F2FD-FC9C-46CB-F35A-7723AC85F24B}"/>
              </a:ext>
            </a:extLst>
          </p:cNvPr>
          <p:cNvSpPr>
            <a:spLocks noGrp="1"/>
          </p:cNvSpPr>
          <p:nvPr>
            <p:ph type="dt" sz="half" idx="10"/>
          </p:nvPr>
        </p:nvSpPr>
        <p:spPr/>
        <p:txBody>
          <a:bodyPr/>
          <a:lstStyle/>
          <a:p>
            <a:fld id="{DE1572D5-0056-294E-87BE-4CFEAC887565}" type="datetimeFigureOut">
              <a:rPr kumimoji="1" lang="ko-KR" altLang="en-US" smtClean="0"/>
              <a:t>2022. 10. 9.</a:t>
            </a:fld>
            <a:endParaRPr kumimoji="1" lang="ko-KR" altLang="en-US"/>
          </a:p>
        </p:txBody>
      </p:sp>
      <p:sp>
        <p:nvSpPr>
          <p:cNvPr id="5" name="바닥글 개체 틀 4">
            <a:extLst>
              <a:ext uri="{FF2B5EF4-FFF2-40B4-BE49-F238E27FC236}">
                <a16:creationId xmlns:a16="http://schemas.microsoft.com/office/drawing/2014/main" id="{BF80B023-0B61-140F-1C57-5C4A06FA4752}"/>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E7B6A22E-29B0-520C-88DA-95A554354930}"/>
              </a:ext>
            </a:extLst>
          </p:cNvPr>
          <p:cNvSpPr>
            <a:spLocks noGrp="1"/>
          </p:cNvSpPr>
          <p:nvPr>
            <p:ph type="sldNum" sz="quarter" idx="12"/>
          </p:nvPr>
        </p:nvSpPr>
        <p:spPr/>
        <p:txBody>
          <a:bodyPr/>
          <a:lstStyle/>
          <a:p>
            <a:fld id="{D262B81B-6320-4D4C-A195-783C000E5555}" type="slidenum">
              <a:rPr kumimoji="1" lang="ko-KR" altLang="en-US" smtClean="0"/>
              <a:t>‹#›</a:t>
            </a:fld>
            <a:endParaRPr kumimoji="1" lang="ko-KR" altLang="en-US"/>
          </a:p>
        </p:txBody>
      </p:sp>
    </p:spTree>
    <p:extLst>
      <p:ext uri="{BB962C8B-B14F-4D97-AF65-F5344CB8AC3E}">
        <p14:creationId xmlns:p14="http://schemas.microsoft.com/office/powerpoint/2010/main" val="1372154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87E120-91BD-D422-CC83-850C1F6B843C}"/>
              </a:ext>
            </a:extLst>
          </p:cNvPr>
          <p:cNvSpPr>
            <a:spLocks noGrp="1"/>
          </p:cNvSpPr>
          <p:nvPr>
            <p:ph type="title"/>
          </p:nvPr>
        </p:nvSpPr>
        <p:spPr/>
        <p:txBody>
          <a:bodyPr/>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ACDDB1F7-C75B-3AD8-4681-644C2DB8D2D8}"/>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BB912257-B332-8E58-B1E4-71EFD9CB38F4}"/>
              </a:ext>
            </a:extLst>
          </p:cNvPr>
          <p:cNvSpPr>
            <a:spLocks noGrp="1"/>
          </p:cNvSpPr>
          <p:nvPr>
            <p:ph type="dt" sz="half" idx="10"/>
          </p:nvPr>
        </p:nvSpPr>
        <p:spPr/>
        <p:txBody>
          <a:bodyPr/>
          <a:lstStyle/>
          <a:p>
            <a:fld id="{DE1572D5-0056-294E-87BE-4CFEAC887565}" type="datetimeFigureOut">
              <a:rPr kumimoji="1" lang="ko-KR" altLang="en-US" smtClean="0"/>
              <a:t>2022. 10. 9.</a:t>
            </a:fld>
            <a:endParaRPr kumimoji="1" lang="ko-KR" altLang="en-US"/>
          </a:p>
        </p:txBody>
      </p:sp>
      <p:sp>
        <p:nvSpPr>
          <p:cNvPr id="5" name="바닥글 개체 틀 4">
            <a:extLst>
              <a:ext uri="{FF2B5EF4-FFF2-40B4-BE49-F238E27FC236}">
                <a16:creationId xmlns:a16="http://schemas.microsoft.com/office/drawing/2014/main" id="{7F3CCC89-5207-2493-08FA-A1D331695BFE}"/>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CE98DF66-A6C4-03E9-B2D5-825A639EDE69}"/>
              </a:ext>
            </a:extLst>
          </p:cNvPr>
          <p:cNvSpPr>
            <a:spLocks noGrp="1"/>
          </p:cNvSpPr>
          <p:nvPr>
            <p:ph type="sldNum" sz="quarter" idx="12"/>
          </p:nvPr>
        </p:nvSpPr>
        <p:spPr/>
        <p:txBody>
          <a:bodyPr/>
          <a:lstStyle/>
          <a:p>
            <a:fld id="{D262B81B-6320-4D4C-A195-783C000E5555}" type="slidenum">
              <a:rPr kumimoji="1" lang="ko-KR" altLang="en-US" smtClean="0"/>
              <a:t>‹#›</a:t>
            </a:fld>
            <a:endParaRPr kumimoji="1" lang="ko-KR" altLang="en-US"/>
          </a:p>
        </p:txBody>
      </p:sp>
    </p:spTree>
    <p:extLst>
      <p:ext uri="{BB962C8B-B14F-4D97-AF65-F5344CB8AC3E}">
        <p14:creationId xmlns:p14="http://schemas.microsoft.com/office/powerpoint/2010/main" val="2141963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0A69981-67D4-6C08-C919-E414665CE106}"/>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82F5CB32-82A2-E2AB-FC2A-D1CDD30C180D}"/>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1DF67159-40E8-D4CB-E46B-E0DB75FCDEB8}"/>
              </a:ext>
            </a:extLst>
          </p:cNvPr>
          <p:cNvSpPr>
            <a:spLocks noGrp="1"/>
          </p:cNvSpPr>
          <p:nvPr>
            <p:ph type="dt" sz="half" idx="10"/>
          </p:nvPr>
        </p:nvSpPr>
        <p:spPr/>
        <p:txBody>
          <a:bodyPr/>
          <a:lstStyle/>
          <a:p>
            <a:fld id="{DE1572D5-0056-294E-87BE-4CFEAC887565}" type="datetimeFigureOut">
              <a:rPr kumimoji="1" lang="ko-KR" altLang="en-US" smtClean="0"/>
              <a:t>2022. 10. 9.</a:t>
            </a:fld>
            <a:endParaRPr kumimoji="1" lang="ko-KR" altLang="en-US"/>
          </a:p>
        </p:txBody>
      </p:sp>
      <p:sp>
        <p:nvSpPr>
          <p:cNvPr id="5" name="바닥글 개체 틀 4">
            <a:extLst>
              <a:ext uri="{FF2B5EF4-FFF2-40B4-BE49-F238E27FC236}">
                <a16:creationId xmlns:a16="http://schemas.microsoft.com/office/drawing/2014/main" id="{2A716E7F-299A-A8DC-F6B9-DADF12B2FF44}"/>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A75F105C-7D9A-E5EA-4763-B302ADD0E2BB}"/>
              </a:ext>
            </a:extLst>
          </p:cNvPr>
          <p:cNvSpPr>
            <a:spLocks noGrp="1"/>
          </p:cNvSpPr>
          <p:nvPr>
            <p:ph type="sldNum" sz="quarter" idx="12"/>
          </p:nvPr>
        </p:nvSpPr>
        <p:spPr/>
        <p:txBody>
          <a:bodyPr/>
          <a:lstStyle/>
          <a:p>
            <a:fld id="{D262B81B-6320-4D4C-A195-783C000E5555}" type="slidenum">
              <a:rPr kumimoji="1" lang="ko-KR" altLang="en-US" smtClean="0"/>
              <a:t>‹#›</a:t>
            </a:fld>
            <a:endParaRPr kumimoji="1" lang="ko-KR" altLang="en-US"/>
          </a:p>
        </p:txBody>
      </p:sp>
    </p:spTree>
    <p:extLst>
      <p:ext uri="{BB962C8B-B14F-4D97-AF65-F5344CB8AC3E}">
        <p14:creationId xmlns:p14="http://schemas.microsoft.com/office/powerpoint/2010/main" val="3135054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274319-087F-F28B-8814-4F42DAC15CAD}"/>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6C9D4D94-AD06-37DD-ECEC-7D23AD89ECAD}"/>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5FBB0DBA-D7E6-F1EC-772F-7B1FC482BD46}"/>
              </a:ext>
            </a:extLst>
          </p:cNvPr>
          <p:cNvSpPr>
            <a:spLocks noGrp="1"/>
          </p:cNvSpPr>
          <p:nvPr>
            <p:ph type="dt" sz="half" idx="10"/>
          </p:nvPr>
        </p:nvSpPr>
        <p:spPr/>
        <p:txBody>
          <a:bodyPr/>
          <a:lstStyle/>
          <a:p>
            <a:fld id="{DE1572D5-0056-294E-87BE-4CFEAC887565}" type="datetimeFigureOut">
              <a:rPr kumimoji="1" lang="ko-KR" altLang="en-US" smtClean="0"/>
              <a:t>2022. 10. 9.</a:t>
            </a:fld>
            <a:endParaRPr kumimoji="1" lang="ko-KR" altLang="en-US"/>
          </a:p>
        </p:txBody>
      </p:sp>
      <p:sp>
        <p:nvSpPr>
          <p:cNvPr id="5" name="바닥글 개체 틀 4">
            <a:extLst>
              <a:ext uri="{FF2B5EF4-FFF2-40B4-BE49-F238E27FC236}">
                <a16:creationId xmlns:a16="http://schemas.microsoft.com/office/drawing/2014/main" id="{E1B8CD52-A538-74C3-09B4-078712023823}"/>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B75E8DBE-7CDB-D932-BA4C-D7E8747D1AD1}"/>
              </a:ext>
            </a:extLst>
          </p:cNvPr>
          <p:cNvSpPr>
            <a:spLocks noGrp="1"/>
          </p:cNvSpPr>
          <p:nvPr>
            <p:ph type="sldNum" sz="quarter" idx="12"/>
          </p:nvPr>
        </p:nvSpPr>
        <p:spPr/>
        <p:txBody>
          <a:bodyPr/>
          <a:lstStyle/>
          <a:p>
            <a:fld id="{D262B81B-6320-4D4C-A195-783C000E5555}" type="slidenum">
              <a:rPr kumimoji="1" lang="ko-KR" altLang="en-US" smtClean="0"/>
              <a:t>‹#›</a:t>
            </a:fld>
            <a:endParaRPr kumimoji="1" lang="ko-KR" altLang="en-US"/>
          </a:p>
        </p:txBody>
      </p:sp>
    </p:spTree>
    <p:extLst>
      <p:ext uri="{BB962C8B-B14F-4D97-AF65-F5344CB8AC3E}">
        <p14:creationId xmlns:p14="http://schemas.microsoft.com/office/powerpoint/2010/main" val="3430494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6F68AA-F550-654B-05C9-DC6DEA290D9C}"/>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p>
        </p:txBody>
      </p:sp>
      <p:sp>
        <p:nvSpPr>
          <p:cNvPr id="3" name="텍스트 개체 틀 2">
            <a:extLst>
              <a:ext uri="{FF2B5EF4-FFF2-40B4-BE49-F238E27FC236}">
                <a16:creationId xmlns:a16="http://schemas.microsoft.com/office/drawing/2014/main" id="{E3B1BB7D-579A-F90B-5615-2A0DB1198A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31B650D5-473C-001C-9C30-EDCC1398A53D}"/>
              </a:ext>
            </a:extLst>
          </p:cNvPr>
          <p:cNvSpPr>
            <a:spLocks noGrp="1"/>
          </p:cNvSpPr>
          <p:nvPr>
            <p:ph type="dt" sz="half" idx="10"/>
          </p:nvPr>
        </p:nvSpPr>
        <p:spPr/>
        <p:txBody>
          <a:bodyPr/>
          <a:lstStyle/>
          <a:p>
            <a:fld id="{DE1572D5-0056-294E-87BE-4CFEAC887565}" type="datetimeFigureOut">
              <a:rPr kumimoji="1" lang="ko-KR" altLang="en-US" smtClean="0"/>
              <a:t>2022. 10. 9.</a:t>
            </a:fld>
            <a:endParaRPr kumimoji="1" lang="ko-KR" altLang="en-US"/>
          </a:p>
        </p:txBody>
      </p:sp>
      <p:sp>
        <p:nvSpPr>
          <p:cNvPr id="5" name="바닥글 개체 틀 4">
            <a:extLst>
              <a:ext uri="{FF2B5EF4-FFF2-40B4-BE49-F238E27FC236}">
                <a16:creationId xmlns:a16="http://schemas.microsoft.com/office/drawing/2014/main" id="{F556D4CB-F9AF-9C5A-B3B4-B0C73077C46F}"/>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BB71D089-06F1-DB05-61F4-F2FED8696DAB}"/>
              </a:ext>
            </a:extLst>
          </p:cNvPr>
          <p:cNvSpPr>
            <a:spLocks noGrp="1"/>
          </p:cNvSpPr>
          <p:nvPr>
            <p:ph type="sldNum" sz="quarter" idx="12"/>
          </p:nvPr>
        </p:nvSpPr>
        <p:spPr/>
        <p:txBody>
          <a:bodyPr/>
          <a:lstStyle/>
          <a:p>
            <a:fld id="{D262B81B-6320-4D4C-A195-783C000E5555}" type="slidenum">
              <a:rPr kumimoji="1" lang="ko-KR" altLang="en-US" smtClean="0"/>
              <a:t>‹#›</a:t>
            </a:fld>
            <a:endParaRPr kumimoji="1" lang="ko-KR" altLang="en-US"/>
          </a:p>
        </p:txBody>
      </p:sp>
    </p:spTree>
    <p:extLst>
      <p:ext uri="{BB962C8B-B14F-4D97-AF65-F5344CB8AC3E}">
        <p14:creationId xmlns:p14="http://schemas.microsoft.com/office/powerpoint/2010/main" val="2682291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F4A6A1C-2C60-6C6F-E3E3-FB8527A5A43C}"/>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7BB361FC-ACE8-A8A4-201C-8569331ABEA2}"/>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내용 개체 틀 3">
            <a:extLst>
              <a:ext uri="{FF2B5EF4-FFF2-40B4-BE49-F238E27FC236}">
                <a16:creationId xmlns:a16="http://schemas.microsoft.com/office/drawing/2014/main" id="{CF5A1524-B08B-D9DC-404D-D2E4BE670AF6}"/>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날짜 개체 틀 4">
            <a:extLst>
              <a:ext uri="{FF2B5EF4-FFF2-40B4-BE49-F238E27FC236}">
                <a16:creationId xmlns:a16="http://schemas.microsoft.com/office/drawing/2014/main" id="{135D9CFA-C237-5340-992F-680A93C8E2DB}"/>
              </a:ext>
            </a:extLst>
          </p:cNvPr>
          <p:cNvSpPr>
            <a:spLocks noGrp="1"/>
          </p:cNvSpPr>
          <p:nvPr>
            <p:ph type="dt" sz="half" idx="10"/>
          </p:nvPr>
        </p:nvSpPr>
        <p:spPr/>
        <p:txBody>
          <a:bodyPr/>
          <a:lstStyle/>
          <a:p>
            <a:fld id="{DE1572D5-0056-294E-87BE-4CFEAC887565}" type="datetimeFigureOut">
              <a:rPr kumimoji="1" lang="ko-KR" altLang="en-US" smtClean="0"/>
              <a:t>2022. 10. 9.</a:t>
            </a:fld>
            <a:endParaRPr kumimoji="1" lang="ko-KR" altLang="en-US"/>
          </a:p>
        </p:txBody>
      </p:sp>
      <p:sp>
        <p:nvSpPr>
          <p:cNvPr id="6" name="바닥글 개체 틀 5">
            <a:extLst>
              <a:ext uri="{FF2B5EF4-FFF2-40B4-BE49-F238E27FC236}">
                <a16:creationId xmlns:a16="http://schemas.microsoft.com/office/drawing/2014/main" id="{7B7FED1E-464C-7273-D1B3-C884A7AACA54}"/>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BC4AB7D2-8A53-0D93-D8AA-5AF2F33F8C4A}"/>
              </a:ext>
            </a:extLst>
          </p:cNvPr>
          <p:cNvSpPr>
            <a:spLocks noGrp="1"/>
          </p:cNvSpPr>
          <p:nvPr>
            <p:ph type="sldNum" sz="quarter" idx="12"/>
          </p:nvPr>
        </p:nvSpPr>
        <p:spPr/>
        <p:txBody>
          <a:bodyPr/>
          <a:lstStyle/>
          <a:p>
            <a:fld id="{D262B81B-6320-4D4C-A195-783C000E5555}" type="slidenum">
              <a:rPr kumimoji="1" lang="ko-KR" altLang="en-US" smtClean="0"/>
              <a:t>‹#›</a:t>
            </a:fld>
            <a:endParaRPr kumimoji="1" lang="ko-KR" altLang="en-US"/>
          </a:p>
        </p:txBody>
      </p:sp>
    </p:spTree>
    <p:extLst>
      <p:ext uri="{BB962C8B-B14F-4D97-AF65-F5344CB8AC3E}">
        <p14:creationId xmlns:p14="http://schemas.microsoft.com/office/powerpoint/2010/main" val="2250805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3F78A7-388D-4C9C-F80C-64C63F15F976}"/>
              </a:ext>
            </a:extLst>
          </p:cNvPr>
          <p:cNvSpPr>
            <a:spLocks noGrp="1"/>
          </p:cNvSpPr>
          <p:nvPr>
            <p:ph type="title"/>
          </p:nvPr>
        </p:nvSpPr>
        <p:spPr>
          <a:xfrm>
            <a:off x="839788" y="365125"/>
            <a:ext cx="10515600" cy="1325563"/>
          </a:xfrm>
        </p:spPr>
        <p:txBody>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B99D2EDF-F287-3289-3D42-351D07550B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B58133D2-57E9-E605-D0C1-5027D0FDCD00}"/>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텍스트 개체 틀 4">
            <a:extLst>
              <a:ext uri="{FF2B5EF4-FFF2-40B4-BE49-F238E27FC236}">
                <a16:creationId xmlns:a16="http://schemas.microsoft.com/office/drawing/2014/main" id="{BFF1A3F6-A3BF-D7EC-77E2-BE82287107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6C8B487C-3F3F-0ECC-4629-8015F06BBFE0}"/>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7" name="날짜 개체 틀 6">
            <a:extLst>
              <a:ext uri="{FF2B5EF4-FFF2-40B4-BE49-F238E27FC236}">
                <a16:creationId xmlns:a16="http://schemas.microsoft.com/office/drawing/2014/main" id="{B04AAA82-9E5A-822D-AC10-1233D72A38F9}"/>
              </a:ext>
            </a:extLst>
          </p:cNvPr>
          <p:cNvSpPr>
            <a:spLocks noGrp="1"/>
          </p:cNvSpPr>
          <p:nvPr>
            <p:ph type="dt" sz="half" idx="10"/>
          </p:nvPr>
        </p:nvSpPr>
        <p:spPr/>
        <p:txBody>
          <a:bodyPr/>
          <a:lstStyle/>
          <a:p>
            <a:fld id="{DE1572D5-0056-294E-87BE-4CFEAC887565}" type="datetimeFigureOut">
              <a:rPr kumimoji="1" lang="ko-KR" altLang="en-US" smtClean="0"/>
              <a:t>2022. 10. 9.</a:t>
            </a:fld>
            <a:endParaRPr kumimoji="1" lang="ko-KR" altLang="en-US"/>
          </a:p>
        </p:txBody>
      </p:sp>
      <p:sp>
        <p:nvSpPr>
          <p:cNvPr id="8" name="바닥글 개체 틀 7">
            <a:extLst>
              <a:ext uri="{FF2B5EF4-FFF2-40B4-BE49-F238E27FC236}">
                <a16:creationId xmlns:a16="http://schemas.microsoft.com/office/drawing/2014/main" id="{AE91A87E-8865-CABB-BE4E-86F5C0C2F7ED}"/>
              </a:ext>
            </a:extLst>
          </p:cNvPr>
          <p:cNvSpPr>
            <a:spLocks noGrp="1"/>
          </p:cNvSpPr>
          <p:nvPr>
            <p:ph type="ftr" sz="quarter" idx="11"/>
          </p:nvPr>
        </p:nvSpPr>
        <p:spPr/>
        <p:txBody>
          <a:bodyPr/>
          <a:lstStyle/>
          <a:p>
            <a:endParaRPr kumimoji="1" lang="ko-KR" altLang="en-US"/>
          </a:p>
        </p:txBody>
      </p:sp>
      <p:sp>
        <p:nvSpPr>
          <p:cNvPr id="9" name="슬라이드 번호 개체 틀 8">
            <a:extLst>
              <a:ext uri="{FF2B5EF4-FFF2-40B4-BE49-F238E27FC236}">
                <a16:creationId xmlns:a16="http://schemas.microsoft.com/office/drawing/2014/main" id="{4F469877-6254-9E8E-7D81-2514AA600028}"/>
              </a:ext>
            </a:extLst>
          </p:cNvPr>
          <p:cNvSpPr>
            <a:spLocks noGrp="1"/>
          </p:cNvSpPr>
          <p:nvPr>
            <p:ph type="sldNum" sz="quarter" idx="12"/>
          </p:nvPr>
        </p:nvSpPr>
        <p:spPr/>
        <p:txBody>
          <a:bodyPr/>
          <a:lstStyle/>
          <a:p>
            <a:fld id="{D262B81B-6320-4D4C-A195-783C000E5555}" type="slidenum">
              <a:rPr kumimoji="1" lang="ko-KR" altLang="en-US" smtClean="0"/>
              <a:t>‹#›</a:t>
            </a:fld>
            <a:endParaRPr kumimoji="1" lang="ko-KR" altLang="en-US"/>
          </a:p>
        </p:txBody>
      </p:sp>
    </p:spTree>
    <p:extLst>
      <p:ext uri="{BB962C8B-B14F-4D97-AF65-F5344CB8AC3E}">
        <p14:creationId xmlns:p14="http://schemas.microsoft.com/office/powerpoint/2010/main" val="4234632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F4C6F1-0C20-7760-3EAB-0D2B7A4BA142}"/>
              </a:ext>
            </a:extLst>
          </p:cNvPr>
          <p:cNvSpPr>
            <a:spLocks noGrp="1"/>
          </p:cNvSpPr>
          <p:nvPr>
            <p:ph type="title"/>
          </p:nvPr>
        </p:nvSpPr>
        <p:spPr/>
        <p:txBody>
          <a:bodyPr/>
          <a:lstStyle/>
          <a:p>
            <a:r>
              <a:rPr kumimoji="1" lang="ko-KR" altLang="en-US"/>
              <a:t>마스터 제목 스타일 편집</a:t>
            </a:r>
          </a:p>
        </p:txBody>
      </p:sp>
      <p:sp>
        <p:nvSpPr>
          <p:cNvPr id="3" name="날짜 개체 틀 2">
            <a:extLst>
              <a:ext uri="{FF2B5EF4-FFF2-40B4-BE49-F238E27FC236}">
                <a16:creationId xmlns:a16="http://schemas.microsoft.com/office/drawing/2014/main" id="{79BE94EA-66BF-0D96-AEE5-7DA0C152B6B3}"/>
              </a:ext>
            </a:extLst>
          </p:cNvPr>
          <p:cNvSpPr>
            <a:spLocks noGrp="1"/>
          </p:cNvSpPr>
          <p:nvPr>
            <p:ph type="dt" sz="half" idx="10"/>
          </p:nvPr>
        </p:nvSpPr>
        <p:spPr/>
        <p:txBody>
          <a:bodyPr/>
          <a:lstStyle/>
          <a:p>
            <a:fld id="{DE1572D5-0056-294E-87BE-4CFEAC887565}" type="datetimeFigureOut">
              <a:rPr kumimoji="1" lang="ko-KR" altLang="en-US" smtClean="0"/>
              <a:t>2022. 10. 9.</a:t>
            </a:fld>
            <a:endParaRPr kumimoji="1" lang="ko-KR" altLang="en-US"/>
          </a:p>
        </p:txBody>
      </p:sp>
      <p:sp>
        <p:nvSpPr>
          <p:cNvPr id="4" name="바닥글 개체 틀 3">
            <a:extLst>
              <a:ext uri="{FF2B5EF4-FFF2-40B4-BE49-F238E27FC236}">
                <a16:creationId xmlns:a16="http://schemas.microsoft.com/office/drawing/2014/main" id="{B64B4441-AB94-6D52-0650-A284B8AC7CBB}"/>
              </a:ext>
            </a:extLst>
          </p:cNvPr>
          <p:cNvSpPr>
            <a:spLocks noGrp="1"/>
          </p:cNvSpPr>
          <p:nvPr>
            <p:ph type="ftr" sz="quarter" idx="11"/>
          </p:nvPr>
        </p:nvSpPr>
        <p:spPr/>
        <p:txBody>
          <a:bodyPr/>
          <a:lstStyle/>
          <a:p>
            <a:endParaRPr kumimoji="1" lang="ko-KR" altLang="en-US"/>
          </a:p>
        </p:txBody>
      </p:sp>
      <p:sp>
        <p:nvSpPr>
          <p:cNvPr id="5" name="슬라이드 번호 개체 틀 4">
            <a:extLst>
              <a:ext uri="{FF2B5EF4-FFF2-40B4-BE49-F238E27FC236}">
                <a16:creationId xmlns:a16="http://schemas.microsoft.com/office/drawing/2014/main" id="{17F031B8-1074-C18D-716F-9B15AD2904B1}"/>
              </a:ext>
            </a:extLst>
          </p:cNvPr>
          <p:cNvSpPr>
            <a:spLocks noGrp="1"/>
          </p:cNvSpPr>
          <p:nvPr>
            <p:ph type="sldNum" sz="quarter" idx="12"/>
          </p:nvPr>
        </p:nvSpPr>
        <p:spPr/>
        <p:txBody>
          <a:bodyPr/>
          <a:lstStyle/>
          <a:p>
            <a:fld id="{D262B81B-6320-4D4C-A195-783C000E5555}" type="slidenum">
              <a:rPr kumimoji="1" lang="ko-KR" altLang="en-US" smtClean="0"/>
              <a:t>‹#›</a:t>
            </a:fld>
            <a:endParaRPr kumimoji="1" lang="ko-KR" altLang="en-US"/>
          </a:p>
        </p:txBody>
      </p:sp>
    </p:spTree>
    <p:extLst>
      <p:ext uri="{BB962C8B-B14F-4D97-AF65-F5344CB8AC3E}">
        <p14:creationId xmlns:p14="http://schemas.microsoft.com/office/powerpoint/2010/main" val="3074216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193C4B-EBE1-4524-C8F1-78E9AD2456C2}"/>
              </a:ext>
            </a:extLst>
          </p:cNvPr>
          <p:cNvSpPr>
            <a:spLocks noGrp="1"/>
          </p:cNvSpPr>
          <p:nvPr>
            <p:ph type="dt" sz="half" idx="10"/>
          </p:nvPr>
        </p:nvSpPr>
        <p:spPr/>
        <p:txBody>
          <a:bodyPr/>
          <a:lstStyle/>
          <a:p>
            <a:fld id="{DE1572D5-0056-294E-87BE-4CFEAC887565}" type="datetimeFigureOut">
              <a:rPr kumimoji="1" lang="ko-KR" altLang="en-US" smtClean="0"/>
              <a:t>2022. 10. 9.</a:t>
            </a:fld>
            <a:endParaRPr kumimoji="1" lang="ko-KR" altLang="en-US"/>
          </a:p>
        </p:txBody>
      </p:sp>
      <p:sp>
        <p:nvSpPr>
          <p:cNvPr id="3" name="바닥글 개체 틀 2">
            <a:extLst>
              <a:ext uri="{FF2B5EF4-FFF2-40B4-BE49-F238E27FC236}">
                <a16:creationId xmlns:a16="http://schemas.microsoft.com/office/drawing/2014/main" id="{A50779D7-7559-AD90-3175-11AB1E162400}"/>
              </a:ext>
            </a:extLst>
          </p:cNvPr>
          <p:cNvSpPr>
            <a:spLocks noGrp="1"/>
          </p:cNvSpPr>
          <p:nvPr>
            <p:ph type="ftr"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E4756F20-ECEB-387B-0DAA-6BA6FB8719BB}"/>
              </a:ext>
            </a:extLst>
          </p:cNvPr>
          <p:cNvSpPr>
            <a:spLocks noGrp="1"/>
          </p:cNvSpPr>
          <p:nvPr>
            <p:ph type="sldNum" sz="quarter" idx="12"/>
          </p:nvPr>
        </p:nvSpPr>
        <p:spPr/>
        <p:txBody>
          <a:bodyPr/>
          <a:lstStyle/>
          <a:p>
            <a:fld id="{D262B81B-6320-4D4C-A195-783C000E5555}" type="slidenum">
              <a:rPr kumimoji="1" lang="ko-KR" altLang="en-US" smtClean="0"/>
              <a:t>‹#›</a:t>
            </a:fld>
            <a:endParaRPr kumimoji="1" lang="ko-KR" altLang="en-US"/>
          </a:p>
        </p:txBody>
      </p:sp>
    </p:spTree>
    <p:extLst>
      <p:ext uri="{BB962C8B-B14F-4D97-AF65-F5344CB8AC3E}">
        <p14:creationId xmlns:p14="http://schemas.microsoft.com/office/powerpoint/2010/main" val="61433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D59F3D-2D0B-95D1-7EA9-6A28F77493B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내용 개체 틀 2">
            <a:extLst>
              <a:ext uri="{FF2B5EF4-FFF2-40B4-BE49-F238E27FC236}">
                <a16:creationId xmlns:a16="http://schemas.microsoft.com/office/drawing/2014/main" id="{46E18150-F251-F7F7-ACF0-EA36CF85EA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텍스트 개체 틀 3">
            <a:extLst>
              <a:ext uri="{FF2B5EF4-FFF2-40B4-BE49-F238E27FC236}">
                <a16:creationId xmlns:a16="http://schemas.microsoft.com/office/drawing/2014/main" id="{26DE82E1-0E0F-CC2A-EFE7-E733BA4D37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B25AEFEA-7AD5-DD14-5CAE-B1DCE345A4C8}"/>
              </a:ext>
            </a:extLst>
          </p:cNvPr>
          <p:cNvSpPr>
            <a:spLocks noGrp="1"/>
          </p:cNvSpPr>
          <p:nvPr>
            <p:ph type="dt" sz="half" idx="10"/>
          </p:nvPr>
        </p:nvSpPr>
        <p:spPr/>
        <p:txBody>
          <a:bodyPr/>
          <a:lstStyle/>
          <a:p>
            <a:fld id="{DE1572D5-0056-294E-87BE-4CFEAC887565}" type="datetimeFigureOut">
              <a:rPr kumimoji="1" lang="ko-KR" altLang="en-US" smtClean="0"/>
              <a:t>2022. 10. 9.</a:t>
            </a:fld>
            <a:endParaRPr kumimoji="1" lang="ko-KR" altLang="en-US"/>
          </a:p>
        </p:txBody>
      </p:sp>
      <p:sp>
        <p:nvSpPr>
          <p:cNvPr id="6" name="바닥글 개체 틀 5">
            <a:extLst>
              <a:ext uri="{FF2B5EF4-FFF2-40B4-BE49-F238E27FC236}">
                <a16:creationId xmlns:a16="http://schemas.microsoft.com/office/drawing/2014/main" id="{9B72E0DD-3762-6998-0F47-85FEB9E455B1}"/>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5A4CB8BC-1D13-47BA-3EFA-6CF70EE987AD}"/>
              </a:ext>
            </a:extLst>
          </p:cNvPr>
          <p:cNvSpPr>
            <a:spLocks noGrp="1"/>
          </p:cNvSpPr>
          <p:nvPr>
            <p:ph type="sldNum" sz="quarter" idx="12"/>
          </p:nvPr>
        </p:nvSpPr>
        <p:spPr/>
        <p:txBody>
          <a:bodyPr/>
          <a:lstStyle/>
          <a:p>
            <a:fld id="{D262B81B-6320-4D4C-A195-783C000E5555}" type="slidenum">
              <a:rPr kumimoji="1" lang="ko-KR" altLang="en-US" smtClean="0"/>
              <a:t>‹#›</a:t>
            </a:fld>
            <a:endParaRPr kumimoji="1" lang="ko-KR" altLang="en-US"/>
          </a:p>
        </p:txBody>
      </p:sp>
    </p:spTree>
    <p:extLst>
      <p:ext uri="{BB962C8B-B14F-4D97-AF65-F5344CB8AC3E}">
        <p14:creationId xmlns:p14="http://schemas.microsoft.com/office/powerpoint/2010/main" val="1786304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62ADDB-18B2-A029-D944-F8D4C7123DA7}"/>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그림 개체 틀 2">
            <a:extLst>
              <a:ext uri="{FF2B5EF4-FFF2-40B4-BE49-F238E27FC236}">
                <a16:creationId xmlns:a16="http://schemas.microsoft.com/office/drawing/2014/main" id="{B002808D-D82B-9F2F-3421-F82B2FFF7A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a:extLst>
              <a:ext uri="{FF2B5EF4-FFF2-40B4-BE49-F238E27FC236}">
                <a16:creationId xmlns:a16="http://schemas.microsoft.com/office/drawing/2014/main" id="{D63218E5-32ED-5E4D-5E9A-0843583A0A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DE54BB77-DDDA-1A6D-60A1-6F6897A234C6}"/>
              </a:ext>
            </a:extLst>
          </p:cNvPr>
          <p:cNvSpPr>
            <a:spLocks noGrp="1"/>
          </p:cNvSpPr>
          <p:nvPr>
            <p:ph type="dt" sz="half" idx="10"/>
          </p:nvPr>
        </p:nvSpPr>
        <p:spPr/>
        <p:txBody>
          <a:bodyPr/>
          <a:lstStyle/>
          <a:p>
            <a:fld id="{DE1572D5-0056-294E-87BE-4CFEAC887565}" type="datetimeFigureOut">
              <a:rPr kumimoji="1" lang="ko-KR" altLang="en-US" smtClean="0"/>
              <a:t>2022. 10. 9.</a:t>
            </a:fld>
            <a:endParaRPr kumimoji="1" lang="ko-KR" altLang="en-US"/>
          </a:p>
        </p:txBody>
      </p:sp>
      <p:sp>
        <p:nvSpPr>
          <p:cNvPr id="6" name="바닥글 개체 틀 5">
            <a:extLst>
              <a:ext uri="{FF2B5EF4-FFF2-40B4-BE49-F238E27FC236}">
                <a16:creationId xmlns:a16="http://schemas.microsoft.com/office/drawing/2014/main" id="{3F77957F-6D6F-8A7A-CFED-D388A3EF262C}"/>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B92FE740-3C28-E950-B447-D726136C651D}"/>
              </a:ext>
            </a:extLst>
          </p:cNvPr>
          <p:cNvSpPr>
            <a:spLocks noGrp="1"/>
          </p:cNvSpPr>
          <p:nvPr>
            <p:ph type="sldNum" sz="quarter" idx="12"/>
          </p:nvPr>
        </p:nvSpPr>
        <p:spPr/>
        <p:txBody>
          <a:bodyPr/>
          <a:lstStyle/>
          <a:p>
            <a:fld id="{D262B81B-6320-4D4C-A195-783C000E5555}" type="slidenum">
              <a:rPr kumimoji="1" lang="ko-KR" altLang="en-US" smtClean="0"/>
              <a:t>‹#›</a:t>
            </a:fld>
            <a:endParaRPr kumimoji="1" lang="ko-KR" altLang="en-US"/>
          </a:p>
        </p:txBody>
      </p:sp>
    </p:spTree>
    <p:extLst>
      <p:ext uri="{BB962C8B-B14F-4D97-AF65-F5344CB8AC3E}">
        <p14:creationId xmlns:p14="http://schemas.microsoft.com/office/powerpoint/2010/main" val="908469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9B50416F-F523-709D-4B62-9A09EAB9B4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52EA4266-89D1-5F7C-6FB9-88296F699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41A7F866-33CE-4A82-0430-2B5CC4353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1572D5-0056-294E-87BE-4CFEAC887565}" type="datetimeFigureOut">
              <a:rPr kumimoji="1" lang="ko-KR" altLang="en-US" smtClean="0"/>
              <a:t>2022. 10. 9.</a:t>
            </a:fld>
            <a:endParaRPr kumimoji="1" lang="ko-KR" altLang="en-US"/>
          </a:p>
        </p:txBody>
      </p:sp>
      <p:sp>
        <p:nvSpPr>
          <p:cNvPr id="5" name="바닥글 개체 틀 4">
            <a:extLst>
              <a:ext uri="{FF2B5EF4-FFF2-40B4-BE49-F238E27FC236}">
                <a16:creationId xmlns:a16="http://schemas.microsoft.com/office/drawing/2014/main" id="{A98039F8-4EE1-B0AA-A8CA-01C8F169E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A6A8D04B-5FBF-AF78-24A8-F8BC825FB8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62B81B-6320-4D4C-A195-783C000E5555}" type="slidenum">
              <a:rPr kumimoji="1" lang="ko-KR" altLang="en-US" smtClean="0"/>
              <a:t>‹#›</a:t>
            </a:fld>
            <a:endParaRPr kumimoji="1" lang="ko-KR" altLang="en-US"/>
          </a:p>
        </p:txBody>
      </p:sp>
    </p:spTree>
    <p:extLst>
      <p:ext uri="{BB962C8B-B14F-4D97-AF65-F5344CB8AC3E}">
        <p14:creationId xmlns:p14="http://schemas.microsoft.com/office/powerpoint/2010/main" val="3933133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6C95C2-F2AD-F10E-84CE-CE3929F54CBD}"/>
              </a:ext>
            </a:extLst>
          </p:cNvPr>
          <p:cNvSpPr>
            <a:spLocks noGrp="1"/>
          </p:cNvSpPr>
          <p:nvPr>
            <p:ph type="ctrTitle"/>
          </p:nvPr>
        </p:nvSpPr>
        <p:spPr/>
        <p:txBody>
          <a:bodyPr>
            <a:normAutofit/>
          </a:bodyPr>
          <a:lstStyle/>
          <a:p>
            <a:r>
              <a:rPr lang="en" altLang="ko-KR" sz="4000" dirty="0">
                <a:effectLst/>
                <a:latin typeface="Helvetica Neue" panose="02000503000000020004" pitchFamily="2" charset="0"/>
              </a:rPr>
              <a:t>16s r</a:t>
            </a:r>
            <a:r>
              <a:rPr lang="en-US" altLang="ko-KR" sz="4000" dirty="0">
                <a:latin typeface="Helvetica Neue" panose="02000503000000020004" pitchFamily="2" charset="0"/>
              </a:rPr>
              <a:t>RNA</a:t>
            </a:r>
            <a:r>
              <a:rPr lang="en" altLang="ko-KR" sz="4000" dirty="0">
                <a:effectLst/>
                <a:latin typeface="Helvetica Neue" panose="02000503000000020004" pitchFamily="2" charset="0"/>
              </a:rPr>
              <a:t> gene analysis with QIIME2</a:t>
            </a:r>
            <a:br>
              <a:rPr lang="en" altLang="ko-KR" sz="5400" dirty="0">
                <a:effectLst/>
                <a:latin typeface="Helvetica Neue" panose="02000503000000020004" pitchFamily="2" charset="0"/>
              </a:rPr>
            </a:br>
            <a:endParaRPr kumimoji="1" lang="ko-KR" altLang="en-US" sz="5400" dirty="0"/>
          </a:p>
        </p:txBody>
      </p:sp>
      <p:sp>
        <p:nvSpPr>
          <p:cNvPr id="3" name="부제목 2">
            <a:extLst>
              <a:ext uri="{FF2B5EF4-FFF2-40B4-BE49-F238E27FC236}">
                <a16:creationId xmlns:a16="http://schemas.microsoft.com/office/drawing/2014/main" id="{7F7A5BC8-C981-3B68-79CC-92A8EF8FF2D5}"/>
              </a:ext>
            </a:extLst>
          </p:cNvPr>
          <p:cNvSpPr>
            <a:spLocks noGrp="1"/>
          </p:cNvSpPr>
          <p:nvPr>
            <p:ph type="subTitle" idx="1"/>
          </p:nvPr>
        </p:nvSpPr>
        <p:spPr/>
        <p:txBody>
          <a:bodyPr>
            <a:normAutofit/>
          </a:bodyPr>
          <a:lstStyle/>
          <a:p>
            <a:r>
              <a:rPr lang="ko-KR" altLang="en-US" sz="2000" dirty="0">
                <a:ea typeface="맑은 고딕"/>
              </a:rPr>
              <a:t>Laboratory of </a:t>
            </a:r>
            <a:r>
              <a:rPr lang="ko-KR" altLang="en-US" sz="2000" dirty="0" err="1">
                <a:ea typeface="맑은 고딕"/>
              </a:rPr>
              <a:t>Computational</a:t>
            </a:r>
            <a:r>
              <a:rPr lang="ko-KR" altLang="en-US" sz="2000" dirty="0">
                <a:ea typeface="맑은 고딕"/>
              </a:rPr>
              <a:t> &amp; </a:t>
            </a:r>
            <a:r>
              <a:rPr lang="ko-KR" altLang="en-US" sz="2000" dirty="0" err="1">
                <a:ea typeface="맑은 고딕"/>
              </a:rPr>
              <a:t>Synthetic</a:t>
            </a:r>
            <a:r>
              <a:rPr lang="ko-KR" altLang="en-US" sz="2000" dirty="0">
                <a:ea typeface="맑은 고딕"/>
              </a:rPr>
              <a:t> </a:t>
            </a:r>
            <a:r>
              <a:rPr lang="ko-KR" altLang="en-US" sz="2000" dirty="0" err="1">
                <a:ea typeface="맑은 고딕"/>
              </a:rPr>
              <a:t>Biology</a:t>
            </a:r>
            <a:r>
              <a:rPr lang="ko-KR" altLang="en-US" sz="2000" dirty="0">
                <a:ea typeface="맑은 고딕"/>
              </a:rPr>
              <a:t>, </a:t>
            </a:r>
            <a:r>
              <a:rPr lang="ko-KR" altLang="en-US" sz="2000" dirty="0" err="1">
                <a:ea typeface="맑은 고딕"/>
              </a:rPr>
              <a:t>Korea</a:t>
            </a:r>
            <a:r>
              <a:rPr lang="ko-KR" altLang="en-US" sz="2000" dirty="0">
                <a:ea typeface="맑은 고딕"/>
              </a:rPr>
              <a:t> </a:t>
            </a:r>
            <a:r>
              <a:rPr lang="ko-KR" altLang="en-US" sz="2000" dirty="0" err="1">
                <a:ea typeface="맑은 고딕"/>
              </a:rPr>
              <a:t>University</a:t>
            </a:r>
            <a:endParaRPr lang="en-US" altLang="ko-KR" sz="2000" dirty="0">
              <a:ea typeface="맑은 고딕"/>
            </a:endParaRPr>
          </a:p>
          <a:p>
            <a:endParaRPr kumimoji="1" lang="en-US" altLang="ko-KR" sz="2000" dirty="0">
              <a:ea typeface="맑은 고딕"/>
            </a:endParaRPr>
          </a:p>
          <a:p>
            <a:r>
              <a:rPr kumimoji="1" lang="en-US" altLang="ko-KR" sz="2000" dirty="0" err="1">
                <a:ea typeface="맑은 고딕"/>
              </a:rPr>
              <a:t>Junshik</a:t>
            </a:r>
            <a:r>
              <a:rPr kumimoji="1" lang="en-US" altLang="ko-KR" sz="2000" dirty="0">
                <a:ea typeface="맑은 고딕"/>
              </a:rPr>
              <a:t> Bae</a:t>
            </a:r>
            <a:endParaRPr kumimoji="1" lang="ko-KR" altLang="en-US" sz="2000" dirty="0"/>
          </a:p>
        </p:txBody>
      </p:sp>
    </p:spTree>
    <p:extLst>
      <p:ext uri="{BB962C8B-B14F-4D97-AF65-F5344CB8AC3E}">
        <p14:creationId xmlns:p14="http://schemas.microsoft.com/office/powerpoint/2010/main" val="1077100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B946FEA2-2328-4FC0-F8A1-17F173757CCC}"/>
              </a:ext>
            </a:extLst>
          </p:cNvPr>
          <p:cNvSpPr>
            <a:spLocks noGrp="1"/>
          </p:cNvSpPr>
          <p:nvPr>
            <p:ph idx="1"/>
          </p:nvPr>
        </p:nvSpPr>
        <p:spPr>
          <a:xfrm>
            <a:off x="838200" y="107800"/>
            <a:ext cx="10515600" cy="4351338"/>
          </a:xfrm>
        </p:spPr>
        <p:txBody>
          <a:bodyPr/>
          <a:lstStyle/>
          <a:p>
            <a:r>
              <a:rPr kumimoji="1" lang="en-US" altLang="ko-KR" dirty="0"/>
              <a:t>Software</a:t>
            </a:r>
          </a:p>
          <a:p>
            <a:pPr marL="0" indent="0">
              <a:buNone/>
            </a:pPr>
            <a:r>
              <a:rPr kumimoji="1" lang="en-US" altLang="ko-KR" sz="1600" dirty="0"/>
              <a:t>Downloading process has been simplified by ANACONDA/MINICONDA package</a:t>
            </a:r>
            <a:r>
              <a:rPr kumimoji="1" lang="ko-KR" altLang="en-US" sz="1600" dirty="0"/>
              <a:t> </a:t>
            </a:r>
            <a:r>
              <a:rPr kumimoji="1" lang="en-US" altLang="ko-KR" sz="1600" dirty="0"/>
              <a:t>(entire pkg available)</a:t>
            </a:r>
          </a:p>
          <a:p>
            <a:pPr marL="0" indent="0">
              <a:buNone/>
            </a:pPr>
            <a:r>
              <a:rPr kumimoji="1" lang="en-US" altLang="ko-KR" sz="1800" dirty="0"/>
              <a:t>Download the latest version of python3</a:t>
            </a:r>
            <a:r>
              <a:rPr kumimoji="1" lang="ko-KR" altLang="en-US" sz="1800" dirty="0"/>
              <a:t> </a:t>
            </a:r>
            <a:r>
              <a:rPr kumimoji="1" lang="en-US" altLang="ko-KR" sz="1800" dirty="0"/>
              <a:t>-&gt;</a:t>
            </a:r>
            <a:r>
              <a:rPr kumimoji="1" lang="ko-KR" altLang="en-US" sz="1800" dirty="0"/>
              <a:t> </a:t>
            </a:r>
            <a:r>
              <a:rPr kumimoji="1" lang="en-US" altLang="ko-KR" sz="1800" dirty="0"/>
              <a:t>Get an installer which suites your hardware</a:t>
            </a:r>
          </a:p>
          <a:p>
            <a:pPr marL="0" indent="0">
              <a:buNone/>
            </a:pPr>
            <a:r>
              <a:rPr kumimoji="1" lang="en-US" altLang="ko-KR" sz="1800" dirty="0"/>
              <a:t>-&gt;</a:t>
            </a:r>
            <a:r>
              <a:rPr kumimoji="1" lang="ko-KR" altLang="en-US" sz="1800" dirty="0"/>
              <a:t> </a:t>
            </a:r>
            <a:r>
              <a:rPr kumimoji="1" lang="en-US" altLang="ko-KR" sz="1800" dirty="0"/>
              <a:t>Import file from </a:t>
            </a:r>
            <a:r>
              <a:rPr kumimoji="1" lang="en-US" altLang="ko-KR" sz="1800" dirty="0" err="1"/>
              <a:t>wget</a:t>
            </a:r>
            <a:endParaRPr kumimoji="1" lang="en-US" altLang="ko-KR" sz="1800" dirty="0"/>
          </a:p>
          <a:p>
            <a:pPr marL="0" indent="0">
              <a:buNone/>
            </a:pPr>
            <a:endParaRPr kumimoji="1" lang="en-US" altLang="ko-KR" sz="1800" dirty="0"/>
          </a:p>
          <a:p>
            <a:endParaRPr kumimoji="1" lang="ko-KR" altLang="en-US" dirty="0"/>
          </a:p>
        </p:txBody>
      </p:sp>
      <p:pic>
        <p:nvPicPr>
          <p:cNvPr id="5" name="그림 4" descr="테이블이(가) 표시된 사진&#10;&#10;자동 생성된 설명">
            <a:extLst>
              <a:ext uri="{FF2B5EF4-FFF2-40B4-BE49-F238E27FC236}">
                <a16:creationId xmlns:a16="http://schemas.microsoft.com/office/drawing/2014/main" id="{6EAD11E7-A4E9-F67A-2649-71CD2B21A8E0}"/>
              </a:ext>
            </a:extLst>
          </p:cNvPr>
          <p:cNvPicPr>
            <a:picLocks noChangeAspect="1"/>
          </p:cNvPicPr>
          <p:nvPr/>
        </p:nvPicPr>
        <p:blipFill>
          <a:blip r:embed="rId3"/>
          <a:stretch>
            <a:fillRect/>
          </a:stretch>
        </p:blipFill>
        <p:spPr>
          <a:xfrm>
            <a:off x="2014537" y="1815027"/>
            <a:ext cx="7772400" cy="1279097"/>
          </a:xfrm>
          <a:prstGeom prst="rect">
            <a:avLst/>
          </a:prstGeom>
        </p:spPr>
      </p:pic>
      <p:pic>
        <p:nvPicPr>
          <p:cNvPr id="7" name="그림 6">
            <a:extLst>
              <a:ext uri="{FF2B5EF4-FFF2-40B4-BE49-F238E27FC236}">
                <a16:creationId xmlns:a16="http://schemas.microsoft.com/office/drawing/2014/main" id="{6A2930E0-E31A-B394-C67B-6C22822BA101}"/>
              </a:ext>
            </a:extLst>
          </p:cNvPr>
          <p:cNvPicPr>
            <a:picLocks noChangeAspect="1"/>
          </p:cNvPicPr>
          <p:nvPr/>
        </p:nvPicPr>
        <p:blipFill>
          <a:blip r:embed="rId4"/>
          <a:stretch>
            <a:fillRect/>
          </a:stretch>
        </p:blipFill>
        <p:spPr>
          <a:xfrm>
            <a:off x="1357307" y="3319775"/>
            <a:ext cx="7772400" cy="812251"/>
          </a:xfrm>
          <a:prstGeom prst="rect">
            <a:avLst/>
          </a:prstGeom>
        </p:spPr>
      </p:pic>
      <p:pic>
        <p:nvPicPr>
          <p:cNvPr id="9" name="그림 8" descr="텍스트이(가) 표시된 사진&#10;&#10;자동 생성된 설명">
            <a:extLst>
              <a:ext uri="{FF2B5EF4-FFF2-40B4-BE49-F238E27FC236}">
                <a16:creationId xmlns:a16="http://schemas.microsoft.com/office/drawing/2014/main" id="{2C2AD7F1-AF00-3A91-CFE4-2EAE7729E126}"/>
              </a:ext>
            </a:extLst>
          </p:cNvPr>
          <p:cNvPicPr>
            <a:picLocks noChangeAspect="1"/>
          </p:cNvPicPr>
          <p:nvPr/>
        </p:nvPicPr>
        <p:blipFill>
          <a:blip r:embed="rId5"/>
          <a:stretch>
            <a:fillRect/>
          </a:stretch>
        </p:blipFill>
        <p:spPr>
          <a:xfrm>
            <a:off x="1357307" y="4192575"/>
            <a:ext cx="7772400" cy="984427"/>
          </a:xfrm>
          <a:prstGeom prst="rect">
            <a:avLst/>
          </a:prstGeom>
        </p:spPr>
      </p:pic>
      <p:pic>
        <p:nvPicPr>
          <p:cNvPr id="11" name="그림 10">
            <a:extLst>
              <a:ext uri="{FF2B5EF4-FFF2-40B4-BE49-F238E27FC236}">
                <a16:creationId xmlns:a16="http://schemas.microsoft.com/office/drawing/2014/main" id="{A99778A2-F930-3634-5839-F6E42AA7D93A}"/>
              </a:ext>
            </a:extLst>
          </p:cNvPr>
          <p:cNvPicPr>
            <a:picLocks noChangeAspect="1"/>
          </p:cNvPicPr>
          <p:nvPr/>
        </p:nvPicPr>
        <p:blipFill>
          <a:blip r:embed="rId6"/>
          <a:stretch>
            <a:fillRect/>
          </a:stretch>
        </p:blipFill>
        <p:spPr>
          <a:xfrm>
            <a:off x="1357307" y="5237551"/>
            <a:ext cx="7772400" cy="778384"/>
          </a:xfrm>
          <a:prstGeom prst="rect">
            <a:avLst/>
          </a:prstGeom>
        </p:spPr>
      </p:pic>
      <p:pic>
        <p:nvPicPr>
          <p:cNvPr id="13" name="그림 12">
            <a:extLst>
              <a:ext uri="{FF2B5EF4-FFF2-40B4-BE49-F238E27FC236}">
                <a16:creationId xmlns:a16="http://schemas.microsoft.com/office/drawing/2014/main" id="{BE3F6EEA-30B6-8351-27F3-E97309B41758}"/>
              </a:ext>
            </a:extLst>
          </p:cNvPr>
          <p:cNvPicPr>
            <a:picLocks noChangeAspect="1"/>
          </p:cNvPicPr>
          <p:nvPr/>
        </p:nvPicPr>
        <p:blipFill>
          <a:blip r:embed="rId7"/>
          <a:stretch>
            <a:fillRect/>
          </a:stretch>
        </p:blipFill>
        <p:spPr>
          <a:xfrm>
            <a:off x="1357307" y="6069163"/>
            <a:ext cx="7772400" cy="778384"/>
          </a:xfrm>
          <a:prstGeom prst="rect">
            <a:avLst/>
          </a:prstGeom>
        </p:spPr>
      </p:pic>
      <p:sp>
        <p:nvSpPr>
          <p:cNvPr id="14" name="TextBox 13">
            <a:extLst>
              <a:ext uri="{FF2B5EF4-FFF2-40B4-BE49-F238E27FC236}">
                <a16:creationId xmlns:a16="http://schemas.microsoft.com/office/drawing/2014/main" id="{42541731-99EF-2607-23D7-F542D964AE38}"/>
              </a:ext>
            </a:extLst>
          </p:cNvPr>
          <p:cNvSpPr txBox="1"/>
          <p:nvPr/>
        </p:nvSpPr>
        <p:spPr>
          <a:xfrm>
            <a:off x="9398787" y="6304466"/>
            <a:ext cx="1509712" cy="307777"/>
          </a:xfrm>
          <a:prstGeom prst="rect">
            <a:avLst/>
          </a:prstGeom>
          <a:noFill/>
          <a:ln>
            <a:solidFill>
              <a:schemeClr val="tx1">
                <a:lumMod val="95000"/>
                <a:lumOff val="5000"/>
              </a:schemeClr>
            </a:solidFill>
          </a:ln>
        </p:spPr>
        <p:txBody>
          <a:bodyPr wrap="square" rtlCol="0">
            <a:spAutoFit/>
          </a:bodyPr>
          <a:lstStyle/>
          <a:p>
            <a:r>
              <a:rPr kumimoji="1" lang="en-US" altLang="ko-KR" sz="1400" dirty="0"/>
              <a:t>Activation code</a:t>
            </a:r>
            <a:endParaRPr kumimoji="1" lang="ko-KR" altLang="en-US" sz="1400" dirty="0"/>
          </a:p>
        </p:txBody>
      </p:sp>
      <p:sp>
        <p:nvSpPr>
          <p:cNvPr id="15" name="TextBox 14">
            <a:extLst>
              <a:ext uri="{FF2B5EF4-FFF2-40B4-BE49-F238E27FC236}">
                <a16:creationId xmlns:a16="http://schemas.microsoft.com/office/drawing/2014/main" id="{35BD5E42-DD8E-A162-D3DE-8CE3803F107C}"/>
              </a:ext>
            </a:extLst>
          </p:cNvPr>
          <p:cNvSpPr txBox="1"/>
          <p:nvPr/>
        </p:nvSpPr>
        <p:spPr>
          <a:xfrm>
            <a:off x="9398787" y="3572011"/>
            <a:ext cx="2128837" cy="307777"/>
          </a:xfrm>
          <a:prstGeom prst="rect">
            <a:avLst/>
          </a:prstGeom>
          <a:noFill/>
          <a:ln>
            <a:solidFill>
              <a:schemeClr val="tx1">
                <a:lumMod val="95000"/>
                <a:lumOff val="5000"/>
              </a:schemeClr>
            </a:solidFill>
          </a:ln>
        </p:spPr>
        <p:txBody>
          <a:bodyPr wrap="square" rtlCol="0">
            <a:spAutoFit/>
          </a:bodyPr>
          <a:lstStyle/>
          <a:p>
            <a:r>
              <a:rPr kumimoji="1" lang="en-US" altLang="ko-KR" sz="1400" dirty="0"/>
              <a:t>Insert </a:t>
            </a:r>
            <a:r>
              <a:rPr kumimoji="1" lang="en-US" altLang="ko-KR" sz="1400" dirty="0" err="1"/>
              <a:t>wget</a:t>
            </a:r>
            <a:r>
              <a:rPr kumimoji="1" lang="en-US" altLang="ko-KR" sz="1400" dirty="0"/>
              <a:t> install code</a:t>
            </a:r>
            <a:endParaRPr kumimoji="1" lang="ko-KR" altLang="en-US" sz="1400" dirty="0"/>
          </a:p>
        </p:txBody>
      </p:sp>
      <p:sp>
        <p:nvSpPr>
          <p:cNvPr id="16" name="TextBox 15">
            <a:extLst>
              <a:ext uri="{FF2B5EF4-FFF2-40B4-BE49-F238E27FC236}">
                <a16:creationId xmlns:a16="http://schemas.microsoft.com/office/drawing/2014/main" id="{84BB9E85-9C9B-AC8B-AC88-051E89719771}"/>
              </a:ext>
            </a:extLst>
          </p:cNvPr>
          <p:cNvSpPr txBox="1"/>
          <p:nvPr/>
        </p:nvSpPr>
        <p:spPr>
          <a:xfrm>
            <a:off x="9413073" y="4594924"/>
            <a:ext cx="2474120" cy="307777"/>
          </a:xfrm>
          <a:prstGeom prst="rect">
            <a:avLst/>
          </a:prstGeom>
          <a:noFill/>
          <a:ln>
            <a:solidFill>
              <a:schemeClr val="tx1">
                <a:lumMod val="95000"/>
                <a:lumOff val="5000"/>
              </a:schemeClr>
            </a:solidFill>
          </a:ln>
        </p:spPr>
        <p:txBody>
          <a:bodyPr wrap="square" rtlCol="0">
            <a:spAutoFit/>
          </a:bodyPr>
          <a:lstStyle/>
          <a:p>
            <a:r>
              <a:rPr kumimoji="1" lang="en-US" altLang="ko-KR" sz="1400" dirty="0"/>
              <a:t>Import content from </a:t>
            </a:r>
            <a:r>
              <a:rPr kumimoji="1" lang="en-US" altLang="ko-KR" sz="1400" dirty="0" err="1"/>
              <a:t>wget</a:t>
            </a:r>
            <a:endParaRPr kumimoji="1" lang="ko-KR" altLang="en-US" sz="1400" dirty="0"/>
          </a:p>
        </p:txBody>
      </p:sp>
      <p:sp>
        <p:nvSpPr>
          <p:cNvPr id="18" name="TextBox 17">
            <a:extLst>
              <a:ext uri="{FF2B5EF4-FFF2-40B4-BE49-F238E27FC236}">
                <a16:creationId xmlns:a16="http://schemas.microsoft.com/office/drawing/2014/main" id="{5A3F9711-E2A9-E47E-3A65-937C45978E17}"/>
              </a:ext>
            </a:extLst>
          </p:cNvPr>
          <p:cNvSpPr txBox="1"/>
          <p:nvPr/>
        </p:nvSpPr>
        <p:spPr>
          <a:xfrm>
            <a:off x="9413073" y="5472854"/>
            <a:ext cx="2474120" cy="307777"/>
          </a:xfrm>
          <a:prstGeom prst="rect">
            <a:avLst/>
          </a:prstGeom>
          <a:noFill/>
          <a:ln>
            <a:solidFill>
              <a:schemeClr val="tx1">
                <a:lumMod val="95000"/>
                <a:lumOff val="5000"/>
              </a:schemeClr>
            </a:solidFill>
          </a:ln>
        </p:spPr>
        <p:txBody>
          <a:bodyPr wrap="square" rtlCol="0">
            <a:spAutoFit/>
          </a:bodyPr>
          <a:lstStyle/>
          <a:p>
            <a:r>
              <a:rPr kumimoji="1" lang="en-US" altLang="ko-KR" sz="1400" dirty="0"/>
              <a:t>Create </a:t>
            </a:r>
            <a:r>
              <a:rPr kumimoji="1" lang="en-US" altLang="ko-KR" sz="1400" dirty="0" err="1"/>
              <a:t>conda</a:t>
            </a:r>
            <a:r>
              <a:rPr kumimoji="1" lang="en-US" altLang="ko-KR" sz="1400" dirty="0"/>
              <a:t> environment</a:t>
            </a:r>
            <a:endParaRPr kumimoji="1" lang="ko-KR" altLang="en-US" sz="1400" dirty="0"/>
          </a:p>
        </p:txBody>
      </p:sp>
    </p:spTree>
    <p:extLst>
      <p:ext uri="{BB962C8B-B14F-4D97-AF65-F5344CB8AC3E}">
        <p14:creationId xmlns:p14="http://schemas.microsoft.com/office/powerpoint/2010/main" val="1590735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7A21BA3A-DD7B-8E6F-9D0F-61C0650680B1}"/>
              </a:ext>
            </a:extLst>
          </p:cNvPr>
          <p:cNvSpPr>
            <a:spLocks noGrp="1"/>
          </p:cNvSpPr>
          <p:nvPr>
            <p:ph idx="1"/>
          </p:nvPr>
        </p:nvSpPr>
        <p:spPr>
          <a:xfrm>
            <a:off x="309558" y="1690688"/>
            <a:ext cx="9821867" cy="4351338"/>
          </a:xfrm>
        </p:spPr>
        <p:txBody>
          <a:bodyPr>
            <a:normAutofit/>
          </a:bodyPr>
          <a:lstStyle/>
          <a:p>
            <a:pPr marL="0" indent="0">
              <a:buNone/>
            </a:pPr>
            <a:r>
              <a:rPr kumimoji="1" lang="en-US" altLang="ko-KR" sz="1800" dirty="0"/>
              <a:t>1.</a:t>
            </a:r>
            <a:r>
              <a:rPr kumimoji="1" lang="ko-KR" altLang="en-US" sz="1800" dirty="0"/>
              <a:t> </a:t>
            </a:r>
            <a:r>
              <a:rPr kumimoji="1" lang="en" altLang="ko-KR" sz="1800" b="1" dirty="0"/>
              <a:t>Earning raw sequence data</a:t>
            </a:r>
            <a:r>
              <a:rPr kumimoji="1" lang="en" altLang="ko-KR" sz="1800" dirty="0"/>
              <a:t>(probably FASTQ data, containing DNA sequences and quality scores for each base) by previous experiment.</a:t>
            </a:r>
          </a:p>
          <a:p>
            <a:pPr marL="0" indent="0">
              <a:buNone/>
            </a:pPr>
            <a:r>
              <a:rPr kumimoji="1" lang="en-US" altLang="ko-KR" sz="1800" dirty="0"/>
              <a:t>2.</a:t>
            </a:r>
            <a:r>
              <a:rPr kumimoji="1" lang="ko-KR" altLang="en-US" sz="1800" dirty="0"/>
              <a:t> </a:t>
            </a:r>
            <a:r>
              <a:rPr kumimoji="1" lang="en-US" altLang="ko-KR" sz="1800" b="1" dirty="0"/>
              <a:t>D</a:t>
            </a:r>
            <a:r>
              <a:rPr kumimoji="1" lang="en" altLang="ko-KR" sz="1800" b="1" dirty="0" err="1"/>
              <a:t>emultiplex</a:t>
            </a:r>
            <a:r>
              <a:rPr kumimoji="1" lang="en" altLang="ko-KR" sz="1800" b="1" dirty="0"/>
              <a:t> </a:t>
            </a:r>
            <a:r>
              <a:rPr kumimoji="1" lang="en" altLang="ko-KR" sz="1800" dirty="0"/>
              <a:t>these reads to determine which sample each read came from.</a:t>
            </a:r>
          </a:p>
          <a:p>
            <a:pPr marL="0" indent="0">
              <a:buNone/>
            </a:pPr>
            <a:endParaRPr kumimoji="1" lang="en" altLang="ko-KR" sz="2000" dirty="0"/>
          </a:p>
          <a:p>
            <a:pPr marL="0" indent="0">
              <a:buNone/>
            </a:pPr>
            <a:endParaRPr kumimoji="1" lang="en-US" altLang="ko-KR" sz="2000" dirty="0"/>
          </a:p>
          <a:p>
            <a:pPr marL="0" indent="0">
              <a:buNone/>
            </a:pPr>
            <a:endParaRPr kumimoji="1" lang="en-US" altLang="ko-KR" sz="2000" dirty="0"/>
          </a:p>
          <a:p>
            <a:pPr marL="0" indent="0">
              <a:buNone/>
            </a:pPr>
            <a:endParaRPr kumimoji="1" lang="en-US" altLang="ko-KR" sz="2000" dirty="0"/>
          </a:p>
          <a:p>
            <a:pPr marL="0" indent="0">
              <a:buNone/>
            </a:pPr>
            <a:endParaRPr kumimoji="1" lang="en-US" altLang="ko-KR" sz="2000" dirty="0"/>
          </a:p>
          <a:p>
            <a:pPr marL="0" indent="0">
              <a:buNone/>
            </a:pPr>
            <a:endParaRPr kumimoji="1" lang="en-US" altLang="ko-KR" sz="2000" dirty="0"/>
          </a:p>
          <a:p>
            <a:pPr marL="0" indent="0">
              <a:buNone/>
            </a:pPr>
            <a:endParaRPr kumimoji="1" lang="en" altLang="ko-KR" sz="2000" dirty="0"/>
          </a:p>
          <a:p>
            <a:pPr marL="0" indent="0">
              <a:buNone/>
            </a:pPr>
            <a:endParaRPr kumimoji="1" lang="ko-KR" altLang="en-US" dirty="0"/>
          </a:p>
        </p:txBody>
      </p:sp>
      <p:sp>
        <p:nvSpPr>
          <p:cNvPr id="6" name="제목 1">
            <a:extLst>
              <a:ext uri="{FF2B5EF4-FFF2-40B4-BE49-F238E27FC236}">
                <a16:creationId xmlns:a16="http://schemas.microsoft.com/office/drawing/2014/main" id="{CDFCA263-027F-C9CE-2396-961EA6FC0549}"/>
              </a:ext>
            </a:extLst>
          </p:cNvPr>
          <p:cNvSpPr>
            <a:spLocks noGrp="1"/>
          </p:cNvSpPr>
          <p:nvPr>
            <p:ph type="title"/>
          </p:nvPr>
        </p:nvSpPr>
        <p:spPr>
          <a:xfrm>
            <a:off x="309558" y="365125"/>
            <a:ext cx="10515600" cy="1325563"/>
          </a:xfrm>
        </p:spPr>
        <p:txBody>
          <a:bodyPr>
            <a:normAutofit/>
          </a:bodyPr>
          <a:lstStyle/>
          <a:p>
            <a:r>
              <a:rPr kumimoji="1" lang="en-US" altLang="ko-KR" sz="3600" dirty="0"/>
              <a:t>Method</a:t>
            </a:r>
            <a:endParaRPr kumimoji="1" lang="ko-KR" altLang="en-US" sz="3600" dirty="0"/>
          </a:p>
        </p:txBody>
      </p:sp>
      <p:pic>
        <p:nvPicPr>
          <p:cNvPr id="8" name="그림 7" descr="텍스트, 실내이(가) 표시된 사진&#10;&#10;자동 생성된 설명">
            <a:extLst>
              <a:ext uri="{FF2B5EF4-FFF2-40B4-BE49-F238E27FC236}">
                <a16:creationId xmlns:a16="http://schemas.microsoft.com/office/drawing/2014/main" id="{D736042F-A2F5-8B70-3D48-D1B09A312AFF}"/>
              </a:ext>
            </a:extLst>
          </p:cNvPr>
          <p:cNvPicPr>
            <a:picLocks noChangeAspect="1"/>
          </p:cNvPicPr>
          <p:nvPr/>
        </p:nvPicPr>
        <p:blipFill>
          <a:blip r:embed="rId3"/>
          <a:stretch>
            <a:fillRect/>
          </a:stretch>
        </p:blipFill>
        <p:spPr>
          <a:xfrm>
            <a:off x="309558" y="3104357"/>
            <a:ext cx="5295900" cy="1524000"/>
          </a:xfrm>
          <a:prstGeom prst="rect">
            <a:avLst/>
          </a:prstGeom>
        </p:spPr>
      </p:pic>
      <p:sp>
        <p:nvSpPr>
          <p:cNvPr id="9" name="TextBox 8">
            <a:extLst>
              <a:ext uri="{FF2B5EF4-FFF2-40B4-BE49-F238E27FC236}">
                <a16:creationId xmlns:a16="http://schemas.microsoft.com/office/drawing/2014/main" id="{8D4DA9DF-7EEC-C25C-C1B7-545F41113A97}"/>
              </a:ext>
            </a:extLst>
          </p:cNvPr>
          <p:cNvSpPr txBox="1"/>
          <p:nvPr/>
        </p:nvSpPr>
        <p:spPr>
          <a:xfrm>
            <a:off x="5826911" y="3121223"/>
            <a:ext cx="3202788" cy="307777"/>
          </a:xfrm>
          <a:prstGeom prst="rect">
            <a:avLst/>
          </a:prstGeom>
          <a:noFill/>
          <a:ln>
            <a:solidFill>
              <a:schemeClr val="tx1">
                <a:lumMod val="95000"/>
                <a:lumOff val="5000"/>
              </a:schemeClr>
            </a:solidFill>
          </a:ln>
        </p:spPr>
        <p:txBody>
          <a:bodyPr wrap="square" rtlCol="0">
            <a:spAutoFit/>
          </a:bodyPr>
          <a:lstStyle/>
          <a:p>
            <a:r>
              <a:rPr kumimoji="1" lang="en-US" altLang="ko-KR" sz="1400" dirty="0" err="1"/>
              <a:t>demux-demultuplexing</a:t>
            </a:r>
            <a:r>
              <a:rPr kumimoji="1" lang="en-US" altLang="ko-KR" sz="1400" dirty="0"/>
              <a:t> command</a:t>
            </a:r>
            <a:endParaRPr kumimoji="1" lang="ko-KR" altLang="en-US" sz="1400" dirty="0"/>
          </a:p>
        </p:txBody>
      </p:sp>
      <p:sp>
        <p:nvSpPr>
          <p:cNvPr id="10" name="TextBox 9">
            <a:extLst>
              <a:ext uri="{FF2B5EF4-FFF2-40B4-BE49-F238E27FC236}">
                <a16:creationId xmlns:a16="http://schemas.microsoft.com/office/drawing/2014/main" id="{C9A47A66-5987-2FE3-E6B0-DFB42D42ABDA}"/>
              </a:ext>
            </a:extLst>
          </p:cNvPr>
          <p:cNvSpPr txBox="1"/>
          <p:nvPr/>
        </p:nvSpPr>
        <p:spPr>
          <a:xfrm>
            <a:off x="5826911" y="4066382"/>
            <a:ext cx="5903131" cy="307777"/>
          </a:xfrm>
          <a:prstGeom prst="rect">
            <a:avLst/>
          </a:prstGeom>
          <a:noFill/>
          <a:ln>
            <a:solidFill>
              <a:schemeClr val="tx1">
                <a:lumMod val="95000"/>
                <a:lumOff val="5000"/>
              </a:schemeClr>
            </a:solidFill>
          </a:ln>
        </p:spPr>
        <p:txBody>
          <a:bodyPr wrap="square" rtlCol="0">
            <a:spAutoFit/>
          </a:bodyPr>
          <a:lstStyle/>
          <a:p>
            <a:r>
              <a:rPr kumimoji="1" lang="en" altLang="ko-KR" sz="1400" b="1" dirty="0" err="1"/>
              <a:t>demux.qza</a:t>
            </a:r>
            <a:r>
              <a:rPr kumimoji="1" lang="en" altLang="ko-KR" sz="1400" b="1" dirty="0"/>
              <a:t>-</a:t>
            </a:r>
            <a:r>
              <a:rPr kumimoji="1" lang="en" altLang="ko-KR" sz="1400" dirty="0"/>
              <a:t>QIIME 2 artifact will contain the demultiplexed sequences</a:t>
            </a:r>
            <a:endParaRPr kumimoji="1" lang="ko-KR" altLang="en-US" sz="1400" dirty="0"/>
          </a:p>
        </p:txBody>
      </p:sp>
      <p:sp>
        <p:nvSpPr>
          <p:cNvPr id="11" name="TextBox 10">
            <a:extLst>
              <a:ext uri="{FF2B5EF4-FFF2-40B4-BE49-F238E27FC236}">
                <a16:creationId xmlns:a16="http://schemas.microsoft.com/office/drawing/2014/main" id="{563A4CA8-F4F8-721B-0E39-6F7DC5B3B193}"/>
              </a:ext>
            </a:extLst>
          </p:cNvPr>
          <p:cNvSpPr txBox="1"/>
          <p:nvPr/>
        </p:nvSpPr>
        <p:spPr>
          <a:xfrm>
            <a:off x="5826911" y="3587156"/>
            <a:ext cx="4788702" cy="307777"/>
          </a:xfrm>
          <a:prstGeom prst="rect">
            <a:avLst/>
          </a:prstGeom>
          <a:noFill/>
          <a:ln>
            <a:solidFill>
              <a:schemeClr val="tx1">
                <a:lumMod val="95000"/>
                <a:lumOff val="5000"/>
              </a:schemeClr>
            </a:solidFill>
          </a:ln>
        </p:spPr>
        <p:txBody>
          <a:bodyPr wrap="square" rtlCol="0">
            <a:spAutoFit/>
          </a:bodyPr>
          <a:lstStyle/>
          <a:p>
            <a:r>
              <a:rPr kumimoji="1" lang="en-US" altLang="ko-KR" sz="1400" dirty="0"/>
              <a:t>Checking sample barcode form metadata information</a:t>
            </a:r>
            <a:endParaRPr kumimoji="1" lang="ko-KR" altLang="en-US" sz="1400" dirty="0"/>
          </a:p>
        </p:txBody>
      </p:sp>
      <p:sp>
        <p:nvSpPr>
          <p:cNvPr id="12" name="TextBox 11">
            <a:extLst>
              <a:ext uri="{FF2B5EF4-FFF2-40B4-BE49-F238E27FC236}">
                <a16:creationId xmlns:a16="http://schemas.microsoft.com/office/drawing/2014/main" id="{051125E5-B3DA-E5B8-886F-FB0797951F28}"/>
              </a:ext>
            </a:extLst>
          </p:cNvPr>
          <p:cNvSpPr txBox="1"/>
          <p:nvPr/>
        </p:nvSpPr>
        <p:spPr>
          <a:xfrm>
            <a:off x="666348" y="4628357"/>
            <a:ext cx="2788453" cy="307777"/>
          </a:xfrm>
          <a:prstGeom prst="rect">
            <a:avLst/>
          </a:prstGeom>
          <a:noFill/>
          <a:ln>
            <a:solidFill>
              <a:schemeClr val="tx1">
                <a:lumMod val="95000"/>
                <a:lumOff val="5000"/>
              </a:schemeClr>
            </a:solidFill>
          </a:ln>
        </p:spPr>
        <p:txBody>
          <a:bodyPr wrap="square" rtlCol="0">
            <a:spAutoFit/>
          </a:bodyPr>
          <a:lstStyle/>
          <a:p>
            <a:r>
              <a:rPr kumimoji="1" lang="en" altLang="ko-KR" sz="1400" b="1" dirty="0" err="1"/>
              <a:t>Golay</a:t>
            </a:r>
            <a:r>
              <a:rPr kumimoji="1" lang="en" altLang="ko-KR" sz="1400" b="1" dirty="0"/>
              <a:t>-error correction details</a:t>
            </a:r>
            <a:endParaRPr kumimoji="1" lang="ko-KR" altLang="en-US" sz="1400" dirty="0"/>
          </a:p>
        </p:txBody>
      </p:sp>
      <p:pic>
        <p:nvPicPr>
          <p:cNvPr id="14" name="그림 13" descr="텍스트이(가) 표시된 사진&#10;&#10;자동 생성된 설명">
            <a:extLst>
              <a:ext uri="{FF2B5EF4-FFF2-40B4-BE49-F238E27FC236}">
                <a16:creationId xmlns:a16="http://schemas.microsoft.com/office/drawing/2014/main" id="{D7858CD6-4DF9-C474-CF61-4ECB04A66579}"/>
              </a:ext>
            </a:extLst>
          </p:cNvPr>
          <p:cNvPicPr>
            <a:picLocks noChangeAspect="1"/>
          </p:cNvPicPr>
          <p:nvPr/>
        </p:nvPicPr>
        <p:blipFill>
          <a:blip r:embed="rId4"/>
          <a:stretch>
            <a:fillRect/>
          </a:stretch>
        </p:blipFill>
        <p:spPr>
          <a:xfrm>
            <a:off x="518121" y="5017790"/>
            <a:ext cx="3975100" cy="889000"/>
          </a:xfrm>
          <a:prstGeom prst="rect">
            <a:avLst/>
          </a:prstGeom>
        </p:spPr>
      </p:pic>
      <p:sp>
        <p:nvSpPr>
          <p:cNvPr id="15" name="TextBox 14">
            <a:extLst>
              <a:ext uri="{FF2B5EF4-FFF2-40B4-BE49-F238E27FC236}">
                <a16:creationId xmlns:a16="http://schemas.microsoft.com/office/drawing/2014/main" id="{648FB498-175A-EA07-5899-C4EB96B231EF}"/>
              </a:ext>
            </a:extLst>
          </p:cNvPr>
          <p:cNvSpPr txBox="1"/>
          <p:nvPr/>
        </p:nvSpPr>
        <p:spPr>
          <a:xfrm>
            <a:off x="4701784" y="4985237"/>
            <a:ext cx="6611145" cy="954107"/>
          </a:xfrm>
          <a:prstGeom prst="rect">
            <a:avLst/>
          </a:prstGeom>
          <a:noFill/>
          <a:ln>
            <a:solidFill>
              <a:schemeClr val="tx1">
                <a:lumMod val="95000"/>
                <a:lumOff val="5000"/>
              </a:schemeClr>
            </a:solidFill>
          </a:ln>
        </p:spPr>
        <p:txBody>
          <a:bodyPr wrap="square" rtlCol="0">
            <a:spAutoFit/>
          </a:bodyPr>
          <a:lstStyle/>
          <a:p>
            <a:r>
              <a:rPr kumimoji="1" lang="en" altLang="ko-KR" sz="1400" dirty="0" err="1"/>
              <a:t>Generat</a:t>
            </a:r>
            <a:r>
              <a:rPr kumimoji="1" lang="en-US" altLang="ko-KR" sz="1400" dirty="0" err="1"/>
              <a:t>ing</a:t>
            </a:r>
            <a:r>
              <a:rPr kumimoji="1" lang="en" altLang="ko-KR" sz="1400" dirty="0"/>
              <a:t> a summary of the demultiplexing results</a:t>
            </a:r>
          </a:p>
          <a:p>
            <a:r>
              <a:rPr kumimoji="1" lang="en-US" altLang="ko-KR" sz="1400" dirty="0"/>
              <a:t>Which</a:t>
            </a:r>
            <a:r>
              <a:rPr kumimoji="1" lang="en" altLang="ko-KR" sz="1400" dirty="0"/>
              <a:t> allows to determine </a:t>
            </a:r>
          </a:p>
          <a:p>
            <a:r>
              <a:rPr kumimoji="1" lang="en" altLang="ko-KR" sz="1400" b="1" dirty="0"/>
              <a:t>how many sequences were obtained per sample</a:t>
            </a:r>
          </a:p>
          <a:p>
            <a:r>
              <a:rPr kumimoji="1" lang="en" altLang="ko-KR" sz="1400" b="1" dirty="0"/>
              <a:t>distribution of sequence qualities at each position in sequence data</a:t>
            </a:r>
            <a:endParaRPr kumimoji="1" lang="ko-KR" altLang="en-US" sz="1400" b="1" dirty="0"/>
          </a:p>
        </p:txBody>
      </p:sp>
    </p:spTree>
    <p:extLst>
      <p:ext uri="{BB962C8B-B14F-4D97-AF65-F5344CB8AC3E}">
        <p14:creationId xmlns:p14="http://schemas.microsoft.com/office/powerpoint/2010/main" val="4149524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0A44ABCD-24A5-CA85-0D96-76873E5BBDE4}"/>
              </a:ext>
            </a:extLst>
          </p:cNvPr>
          <p:cNvPicPr>
            <a:picLocks noChangeAspect="1"/>
          </p:cNvPicPr>
          <p:nvPr/>
        </p:nvPicPr>
        <p:blipFill>
          <a:blip r:embed="rId2"/>
          <a:stretch>
            <a:fillRect/>
          </a:stretch>
        </p:blipFill>
        <p:spPr>
          <a:xfrm>
            <a:off x="306388" y="1189038"/>
            <a:ext cx="6121400" cy="622300"/>
          </a:xfrm>
          <a:prstGeom prst="rect">
            <a:avLst/>
          </a:prstGeom>
          <a:ln>
            <a:solidFill>
              <a:schemeClr val="tx1">
                <a:lumMod val="95000"/>
                <a:lumOff val="5000"/>
              </a:schemeClr>
            </a:solidFill>
          </a:ln>
        </p:spPr>
      </p:pic>
      <p:pic>
        <p:nvPicPr>
          <p:cNvPr id="5" name="그림 4">
            <a:extLst>
              <a:ext uri="{FF2B5EF4-FFF2-40B4-BE49-F238E27FC236}">
                <a16:creationId xmlns:a16="http://schemas.microsoft.com/office/drawing/2014/main" id="{B432D564-9F2E-E708-CA5F-727AFF0352DF}"/>
              </a:ext>
            </a:extLst>
          </p:cNvPr>
          <p:cNvPicPr>
            <a:picLocks noChangeAspect="1"/>
          </p:cNvPicPr>
          <p:nvPr/>
        </p:nvPicPr>
        <p:blipFill>
          <a:blip r:embed="rId3"/>
          <a:stretch>
            <a:fillRect/>
          </a:stretch>
        </p:blipFill>
        <p:spPr>
          <a:xfrm>
            <a:off x="306388" y="3271832"/>
            <a:ext cx="1968500" cy="292100"/>
          </a:xfrm>
          <a:prstGeom prst="rect">
            <a:avLst/>
          </a:prstGeom>
          <a:ln>
            <a:solidFill>
              <a:schemeClr val="tx1">
                <a:lumMod val="95000"/>
                <a:lumOff val="5000"/>
              </a:schemeClr>
            </a:solidFill>
          </a:ln>
        </p:spPr>
      </p:pic>
      <p:pic>
        <p:nvPicPr>
          <p:cNvPr id="6" name="그림 5">
            <a:extLst>
              <a:ext uri="{FF2B5EF4-FFF2-40B4-BE49-F238E27FC236}">
                <a16:creationId xmlns:a16="http://schemas.microsoft.com/office/drawing/2014/main" id="{5E9B2893-13C9-F05B-7B77-5411BE1FD1F2}"/>
              </a:ext>
            </a:extLst>
          </p:cNvPr>
          <p:cNvPicPr>
            <a:picLocks noChangeAspect="1"/>
          </p:cNvPicPr>
          <p:nvPr/>
        </p:nvPicPr>
        <p:blipFill>
          <a:blip r:embed="rId4"/>
          <a:stretch>
            <a:fillRect/>
          </a:stretch>
        </p:blipFill>
        <p:spPr>
          <a:xfrm>
            <a:off x="306388" y="3814758"/>
            <a:ext cx="2425700" cy="254000"/>
          </a:xfrm>
          <a:prstGeom prst="rect">
            <a:avLst/>
          </a:prstGeom>
          <a:ln>
            <a:solidFill>
              <a:schemeClr val="tx1">
                <a:lumMod val="95000"/>
                <a:lumOff val="5000"/>
              </a:schemeClr>
            </a:solidFill>
          </a:ln>
        </p:spPr>
      </p:pic>
      <p:sp>
        <p:nvSpPr>
          <p:cNvPr id="7" name="TextBox 6">
            <a:extLst>
              <a:ext uri="{FF2B5EF4-FFF2-40B4-BE49-F238E27FC236}">
                <a16:creationId xmlns:a16="http://schemas.microsoft.com/office/drawing/2014/main" id="{33D694CB-93B5-22DF-5D0F-6524D36676A8}"/>
              </a:ext>
            </a:extLst>
          </p:cNvPr>
          <p:cNvSpPr txBox="1"/>
          <p:nvPr/>
        </p:nvSpPr>
        <p:spPr>
          <a:xfrm>
            <a:off x="2412208" y="3285624"/>
            <a:ext cx="5257006" cy="307777"/>
          </a:xfrm>
          <a:prstGeom prst="rect">
            <a:avLst/>
          </a:prstGeom>
          <a:noFill/>
        </p:spPr>
        <p:txBody>
          <a:bodyPr wrap="square" rtlCol="0">
            <a:spAutoFit/>
          </a:bodyPr>
          <a:lstStyle/>
          <a:p>
            <a:r>
              <a:rPr kumimoji="1" lang="en-US" altLang="ko-KR" sz="1400" dirty="0"/>
              <a:t>Command launching visualization(launched in web browser)</a:t>
            </a:r>
            <a:endParaRPr kumimoji="1" lang="ko-KR" altLang="en-US" sz="1400" dirty="0"/>
          </a:p>
        </p:txBody>
      </p:sp>
      <p:sp>
        <p:nvSpPr>
          <p:cNvPr id="8" name="TextBox 7">
            <a:extLst>
              <a:ext uri="{FF2B5EF4-FFF2-40B4-BE49-F238E27FC236}">
                <a16:creationId xmlns:a16="http://schemas.microsoft.com/office/drawing/2014/main" id="{2205F157-5207-91B2-6EB0-1303A5C59B68}"/>
              </a:ext>
            </a:extLst>
          </p:cNvPr>
          <p:cNvSpPr txBox="1"/>
          <p:nvPr/>
        </p:nvSpPr>
        <p:spPr>
          <a:xfrm>
            <a:off x="2860675" y="3757092"/>
            <a:ext cx="5880101" cy="523220"/>
          </a:xfrm>
          <a:prstGeom prst="rect">
            <a:avLst/>
          </a:prstGeom>
          <a:noFill/>
        </p:spPr>
        <p:txBody>
          <a:bodyPr wrap="square" rtlCol="0">
            <a:spAutoFit/>
          </a:bodyPr>
          <a:lstStyle/>
          <a:p>
            <a:r>
              <a:rPr kumimoji="1" lang="en-US" altLang="ko-KR" sz="1400" dirty="0"/>
              <a:t>Data extraction command from .</a:t>
            </a:r>
            <a:r>
              <a:rPr kumimoji="1" lang="en-US" altLang="ko-KR" sz="1400" dirty="0" err="1"/>
              <a:t>qza</a:t>
            </a:r>
            <a:r>
              <a:rPr kumimoji="1" lang="en-US" altLang="ko-KR" sz="1400" dirty="0"/>
              <a:t> or .</a:t>
            </a:r>
            <a:r>
              <a:rPr kumimoji="1" lang="en-US" altLang="ko-KR" sz="1400" dirty="0" err="1"/>
              <a:t>qzv</a:t>
            </a:r>
            <a:r>
              <a:rPr kumimoji="1" lang="en-US" altLang="ko-KR" sz="1400" dirty="0"/>
              <a:t> file </a:t>
            </a:r>
          </a:p>
          <a:p>
            <a:endParaRPr kumimoji="1" lang="ko-KR" altLang="en-US" sz="1400" dirty="0"/>
          </a:p>
        </p:txBody>
      </p:sp>
      <p:sp>
        <p:nvSpPr>
          <p:cNvPr id="10" name="TextBox 9">
            <a:extLst>
              <a:ext uri="{FF2B5EF4-FFF2-40B4-BE49-F238E27FC236}">
                <a16:creationId xmlns:a16="http://schemas.microsoft.com/office/drawing/2014/main" id="{F35CA758-297B-88E5-1869-6EE39719E41D}"/>
              </a:ext>
            </a:extLst>
          </p:cNvPr>
          <p:cNvSpPr txBox="1"/>
          <p:nvPr/>
        </p:nvSpPr>
        <p:spPr>
          <a:xfrm>
            <a:off x="6578597" y="1346299"/>
            <a:ext cx="5149853" cy="307777"/>
          </a:xfrm>
          <a:prstGeom prst="rect">
            <a:avLst/>
          </a:prstGeom>
          <a:noFill/>
          <a:ln>
            <a:solidFill>
              <a:schemeClr val="tx1">
                <a:lumMod val="95000"/>
                <a:lumOff val="5000"/>
              </a:schemeClr>
            </a:solidFill>
          </a:ln>
        </p:spPr>
        <p:txBody>
          <a:bodyPr wrap="square" rtlCol="0">
            <a:spAutoFit/>
          </a:bodyPr>
          <a:lstStyle/>
          <a:p>
            <a:r>
              <a:rPr kumimoji="1" lang="en-US" altLang="ko-KR" sz="1400" dirty="0"/>
              <a:t>Visualizing sequence quality. In this case, 10000 reads.</a:t>
            </a:r>
          </a:p>
        </p:txBody>
      </p:sp>
      <p:sp>
        <p:nvSpPr>
          <p:cNvPr id="11" name="TextBox 10">
            <a:extLst>
              <a:ext uri="{FF2B5EF4-FFF2-40B4-BE49-F238E27FC236}">
                <a16:creationId xmlns:a16="http://schemas.microsoft.com/office/drawing/2014/main" id="{657F682D-DEDA-8CA5-F3D4-49496A5190FD}"/>
              </a:ext>
            </a:extLst>
          </p:cNvPr>
          <p:cNvSpPr txBox="1"/>
          <p:nvPr/>
        </p:nvSpPr>
        <p:spPr>
          <a:xfrm>
            <a:off x="306388" y="2015113"/>
            <a:ext cx="10558463" cy="646331"/>
          </a:xfrm>
          <a:prstGeom prst="rect">
            <a:avLst/>
          </a:prstGeom>
          <a:noFill/>
        </p:spPr>
        <p:txBody>
          <a:bodyPr wrap="square" rtlCol="0">
            <a:spAutoFit/>
          </a:bodyPr>
          <a:lstStyle/>
          <a:p>
            <a:r>
              <a:rPr kumimoji="1" lang="en-US" altLang="ko-KR" dirty="0"/>
              <a:t>The sequence qualities inform the choices for some of the sequence-processing parameters, </a:t>
            </a:r>
          </a:p>
          <a:p>
            <a:r>
              <a:rPr kumimoji="1" lang="en-US" altLang="ko-KR" dirty="0"/>
              <a:t>Ex) truncation parameters of the DADA2 denoising step</a:t>
            </a:r>
          </a:p>
        </p:txBody>
      </p:sp>
    </p:spTree>
    <p:extLst>
      <p:ext uri="{BB962C8B-B14F-4D97-AF65-F5344CB8AC3E}">
        <p14:creationId xmlns:p14="http://schemas.microsoft.com/office/powerpoint/2010/main" val="232412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5E60249F-B543-CBBB-0284-6513265DA23B}"/>
              </a:ext>
            </a:extLst>
          </p:cNvPr>
          <p:cNvPicPr>
            <a:picLocks noChangeAspect="1"/>
          </p:cNvPicPr>
          <p:nvPr/>
        </p:nvPicPr>
        <p:blipFill>
          <a:blip r:embed="rId3"/>
          <a:stretch>
            <a:fillRect/>
          </a:stretch>
        </p:blipFill>
        <p:spPr>
          <a:xfrm>
            <a:off x="965348" y="698033"/>
            <a:ext cx="6375104" cy="2661574"/>
          </a:xfrm>
          <a:prstGeom prst="rect">
            <a:avLst/>
          </a:prstGeom>
        </p:spPr>
      </p:pic>
      <p:pic>
        <p:nvPicPr>
          <p:cNvPr id="6" name="그림 5">
            <a:extLst>
              <a:ext uri="{FF2B5EF4-FFF2-40B4-BE49-F238E27FC236}">
                <a16:creationId xmlns:a16="http://schemas.microsoft.com/office/drawing/2014/main" id="{893DAAE3-8922-9C38-32F1-C092FA6291E8}"/>
              </a:ext>
            </a:extLst>
          </p:cNvPr>
          <p:cNvPicPr>
            <a:picLocks noChangeAspect="1"/>
          </p:cNvPicPr>
          <p:nvPr/>
        </p:nvPicPr>
        <p:blipFill rotWithShape="1">
          <a:blip r:embed="rId4"/>
          <a:srcRect l="19764" t="203" r="27018" b="50000"/>
          <a:stretch/>
        </p:blipFill>
        <p:spPr>
          <a:xfrm>
            <a:off x="7340452" y="1985956"/>
            <a:ext cx="2257425" cy="1328076"/>
          </a:xfrm>
          <a:prstGeom prst="rect">
            <a:avLst/>
          </a:prstGeom>
        </p:spPr>
      </p:pic>
      <p:pic>
        <p:nvPicPr>
          <p:cNvPr id="8" name="그림 7">
            <a:extLst>
              <a:ext uri="{FF2B5EF4-FFF2-40B4-BE49-F238E27FC236}">
                <a16:creationId xmlns:a16="http://schemas.microsoft.com/office/drawing/2014/main" id="{3FF987BA-DE8C-EE66-28BF-EC3D17B82174}"/>
              </a:ext>
            </a:extLst>
          </p:cNvPr>
          <p:cNvPicPr>
            <a:picLocks noChangeAspect="1"/>
          </p:cNvPicPr>
          <p:nvPr/>
        </p:nvPicPr>
        <p:blipFill>
          <a:blip r:embed="rId5"/>
          <a:stretch>
            <a:fillRect/>
          </a:stretch>
        </p:blipFill>
        <p:spPr>
          <a:xfrm>
            <a:off x="6780212" y="3314032"/>
            <a:ext cx="4335463" cy="3389544"/>
          </a:xfrm>
          <a:prstGeom prst="rect">
            <a:avLst/>
          </a:prstGeom>
        </p:spPr>
      </p:pic>
    </p:spTree>
    <p:extLst>
      <p:ext uri="{BB962C8B-B14F-4D97-AF65-F5344CB8AC3E}">
        <p14:creationId xmlns:p14="http://schemas.microsoft.com/office/powerpoint/2010/main" val="1424107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descr="텍스트이(가) 표시된 사진&#10;&#10;자동 생성된 설명">
            <a:extLst>
              <a:ext uri="{FF2B5EF4-FFF2-40B4-BE49-F238E27FC236}">
                <a16:creationId xmlns:a16="http://schemas.microsoft.com/office/drawing/2014/main" id="{06E0A2D1-4962-A52D-56B6-EA80F8F448CF}"/>
              </a:ext>
            </a:extLst>
          </p:cNvPr>
          <p:cNvPicPr>
            <a:picLocks noChangeAspect="1"/>
          </p:cNvPicPr>
          <p:nvPr/>
        </p:nvPicPr>
        <p:blipFill>
          <a:blip r:embed="rId3"/>
          <a:stretch>
            <a:fillRect/>
          </a:stretch>
        </p:blipFill>
        <p:spPr>
          <a:xfrm>
            <a:off x="628650" y="1258368"/>
            <a:ext cx="4144962" cy="4704282"/>
          </a:xfrm>
          <a:prstGeom prst="rect">
            <a:avLst/>
          </a:prstGeom>
        </p:spPr>
      </p:pic>
      <p:pic>
        <p:nvPicPr>
          <p:cNvPr id="8" name="그림 7" descr="테이블이(가) 표시된 사진&#10;&#10;자동 생성된 설명">
            <a:extLst>
              <a:ext uri="{FF2B5EF4-FFF2-40B4-BE49-F238E27FC236}">
                <a16:creationId xmlns:a16="http://schemas.microsoft.com/office/drawing/2014/main" id="{84E35CB7-5799-79D8-F166-8B51B0ED0015}"/>
              </a:ext>
            </a:extLst>
          </p:cNvPr>
          <p:cNvPicPr>
            <a:picLocks noChangeAspect="1"/>
          </p:cNvPicPr>
          <p:nvPr/>
        </p:nvPicPr>
        <p:blipFill>
          <a:blip r:embed="rId4"/>
          <a:stretch>
            <a:fillRect/>
          </a:stretch>
        </p:blipFill>
        <p:spPr>
          <a:xfrm>
            <a:off x="4884738" y="692150"/>
            <a:ext cx="6350824" cy="5473700"/>
          </a:xfrm>
          <a:prstGeom prst="rect">
            <a:avLst/>
          </a:prstGeom>
        </p:spPr>
      </p:pic>
      <p:sp>
        <p:nvSpPr>
          <p:cNvPr id="9" name="TextBox 8">
            <a:extLst>
              <a:ext uri="{FF2B5EF4-FFF2-40B4-BE49-F238E27FC236}">
                <a16:creationId xmlns:a16="http://schemas.microsoft.com/office/drawing/2014/main" id="{D9E181AD-F724-3CBB-F337-9CBBBCE18361}"/>
              </a:ext>
            </a:extLst>
          </p:cNvPr>
          <p:cNvSpPr txBox="1"/>
          <p:nvPr/>
        </p:nvSpPr>
        <p:spPr>
          <a:xfrm>
            <a:off x="10720387" y="6500813"/>
            <a:ext cx="1471613" cy="253916"/>
          </a:xfrm>
          <a:prstGeom prst="rect">
            <a:avLst/>
          </a:prstGeom>
          <a:noFill/>
        </p:spPr>
        <p:txBody>
          <a:bodyPr wrap="square" rtlCol="0">
            <a:spAutoFit/>
          </a:bodyPr>
          <a:lstStyle/>
          <a:p>
            <a:r>
              <a:rPr kumimoji="1" lang="en-US" altLang="ko-KR" sz="1050" dirty="0"/>
              <a:t>YOUTUBE-QIIME2</a:t>
            </a:r>
            <a:endParaRPr kumimoji="1" lang="ko-KR" altLang="en-US" sz="1050" dirty="0"/>
          </a:p>
        </p:txBody>
      </p:sp>
    </p:spTree>
    <p:extLst>
      <p:ext uri="{BB962C8B-B14F-4D97-AF65-F5344CB8AC3E}">
        <p14:creationId xmlns:p14="http://schemas.microsoft.com/office/powerpoint/2010/main" val="3698747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3838230A-B205-0568-64F7-3B78D99BBD65}"/>
              </a:ext>
            </a:extLst>
          </p:cNvPr>
          <p:cNvPicPr>
            <a:picLocks noChangeAspect="1"/>
          </p:cNvPicPr>
          <p:nvPr/>
        </p:nvPicPr>
        <p:blipFill>
          <a:blip r:embed="rId3"/>
          <a:stretch>
            <a:fillRect/>
          </a:stretch>
        </p:blipFill>
        <p:spPr>
          <a:xfrm>
            <a:off x="757237" y="652035"/>
            <a:ext cx="10229850" cy="5553930"/>
          </a:xfrm>
          <a:prstGeom prst="rect">
            <a:avLst/>
          </a:prstGeom>
        </p:spPr>
      </p:pic>
    </p:spTree>
    <p:extLst>
      <p:ext uri="{BB962C8B-B14F-4D97-AF65-F5344CB8AC3E}">
        <p14:creationId xmlns:p14="http://schemas.microsoft.com/office/powerpoint/2010/main" val="3831054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BD9750E7-D47A-2B15-9D8B-E4D24DD8EC21}"/>
              </a:ext>
            </a:extLst>
          </p:cNvPr>
          <p:cNvSpPr>
            <a:spLocks noGrp="1"/>
          </p:cNvSpPr>
          <p:nvPr>
            <p:ph idx="1"/>
          </p:nvPr>
        </p:nvSpPr>
        <p:spPr>
          <a:xfrm>
            <a:off x="157163" y="382587"/>
            <a:ext cx="11872912" cy="4351338"/>
          </a:xfrm>
        </p:spPr>
        <p:txBody>
          <a:bodyPr>
            <a:normAutofit/>
          </a:bodyPr>
          <a:lstStyle/>
          <a:p>
            <a:pPr marL="0" indent="0">
              <a:buNone/>
            </a:pPr>
            <a:r>
              <a:rPr kumimoji="1" lang="en-US" altLang="ko-KR" sz="2100" dirty="0"/>
              <a:t>3.</a:t>
            </a:r>
            <a:r>
              <a:rPr kumimoji="1" lang="ko-KR" altLang="en-US" sz="2100" dirty="0"/>
              <a:t> </a:t>
            </a:r>
            <a:r>
              <a:rPr kumimoji="1" lang="en" altLang="ko-KR" sz="2100" dirty="0"/>
              <a:t>Reads should then be denoised</a:t>
            </a:r>
            <a:r>
              <a:rPr kumimoji="1" lang="ko-KR" altLang="en-US" sz="2100" dirty="0"/>
              <a:t> </a:t>
            </a:r>
            <a:r>
              <a:rPr kumimoji="1" lang="en" altLang="ko-KR" sz="2100" dirty="0"/>
              <a:t>or clustered to achieve two goals:</a:t>
            </a:r>
          </a:p>
          <a:p>
            <a:pPr marL="0" indent="0">
              <a:buNone/>
            </a:pPr>
            <a:r>
              <a:rPr kumimoji="1" lang="en-US" altLang="ko-KR" sz="2100" b="1" dirty="0"/>
              <a:t>a) </a:t>
            </a:r>
            <a:r>
              <a:rPr kumimoji="1" lang="en" altLang="ko-KR" sz="2100" b="1" dirty="0"/>
              <a:t>reducing sequence errors</a:t>
            </a:r>
          </a:p>
          <a:p>
            <a:pPr marL="0" indent="0">
              <a:buNone/>
            </a:pPr>
            <a:r>
              <a:rPr kumimoji="1" lang="en" altLang="ko-KR" sz="2100" b="1" dirty="0"/>
              <a:t>b) dereplicating sequences</a:t>
            </a:r>
          </a:p>
          <a:p>
            <a:pPr marL="0" indent="0">
              <a:buNone/>
            </a:pPr>
            <a:endParaRPr kumimoji="1" lang="en-US" altLang="ko-KR" sz="2100" b="1" dirty="0"/>
          </a:p>
          <a:p>
            <a:pPr marL="0" indent="0">
              <a:buNone/>
            </a:pPr>
            <a:r>
              <a:rPr kumimoji="1" lang="en" altLang="ko-KR" sz="2100" dirty="0"/>
              <a:t>To be more descriptive, </a:t>
            </a:r>
          </a:p>
          <a:p>
            <a:r>
              <a:rPr kumimoji="1" lang="en" altLang="ko-KR" sz="2000" dirty="0"/>
              <a:t>We </a:t>
            </a:r>
            <a:r>
              <a:rPr kumimoji="1" lang="en" altLang="ko-KR" sz="2000" b="1" dirty="0"/>
              <a:t>denoise</a:t>
            </a:r>
            <a:r>
              <a:rPr kumimoji="1" lang="en" altLang="ko-KR" sz="2000" dirty="0"/>
              <a:t> sequences </a:t>
            </a:r>
            <a:r>
              <a:rPr kumimoji="1" lang="en" altLang="ko-KR" sz="2000" b="1" dirty="0"/>
              <a:t>to remove and/or correct</a:t>
            </a:r>
            <a:r>
              <a:rPr kumimoji="1" lang="en" altLang="ko-KR" sz="2000" dirty="0"/>
              <a:t> noisy reads. </a:t>
            </a:r>
            <a:endParaRPr kumimoji="1" lang="ko-KR" altLang="en-US" sz="2000" dirty="0"/>
          </a:p>
          <a:p>
            <a:r>
              <a:rPr kumimoji="1" lang="en" altLang="ko-KR" sz="2000" dirty="0"/>
              <a:t>We </a:t>
            </a:r>
            <a:r>
              <a:rPr kumimoji="1" lang="en" altLang="ko-KR" sz="2000" b="1" dirty="0"/>
              <a:t>dereplicate</a:t>
            </a:r>
            <a:r>
              <a:rPr kumimoji="1" lang="en" altLang="ko-KR" sz="2000" dirty="0"/>
              <a:t> our sequences to </a:t>
            </a:r>
            <a:r>
              <a:rPr kumimoji="1" lang="en" altLang="ko-KR" sz="2000" b="1" dirty="0"/>
              <a:t>reduce repetition and file size/memory</a:t>
            </a:r>
            <a:r>
              <a:rPr kumimoji="1" lang="en" altLang="ko-KR" sz="2000" dirty="0"/>
              <a:t> requirements in downstream step.</a:t>
            </a:r>
            <a:endParaRPr kumimoji="1" lang="ko-KR" altLang="en-US" sz="2000" dirty="0"/>
          </a:p>
          <a:p>
            <a:r>
              <a:rPr kumimoji="1" lang="en" altLang="ko-KR" sz="2000" dirty="0"/>
              <a:t>We </a:t>
            </a:r>
            <a:r>
              <a:rPr kumimoji="1" lang="en" altLang="ko-KR" sz="2000" b="1" dirty="0"/>
              <a:t>cluster</a:t>
            </a:r>
            <a:r>
              <a:rPr kumimoji="1" lang="en" altLang="ko-KR" sz="2000" dirty="0"/>
              <a:t> sequences to </a:t>
            </a:r>
            <a:r>
              <a:rPr kumimoji="1" lang="en" altLang="ko-KR" sz="2000" b="1" dirty="0"/>
              <a:t>collapse similar sequences</a:t>
            </a:r>
            <a:r>
              <a:rPr kumimoji="1" lang="en" altLang="ko-KR" sz="2000" dirty="0"/>
              <a:t> (e.g., those that are ≥ 97% similar to each other) into </a:t>
            </a:r>
            <a:r>
              <a:rPr kumimoji="1" lang="en" altLang="ko-KR" sz="2000" b="1" dirty="0"/>
              <a:t>single replicate sequences</a:t>
            </a:r>
            <a:r>
              <a:rPr kumimoji="1" lang="en" altLang="ko-KR" sz="2000" dirty="0"/>
              <a:t>, also known as OTU picking.</a:t>
            </a:r>
            <a:endParaRPr kumimoji="1" lang="ko-KR" altLang="en-US" sz="2000" dirty="0"/>
          </a:p>
        </p:txBody>
      </p:sp>
    </p:spTree>
    <p:extLst>
      <p:ext uri="{BB962C8B-B14F-4D97-AF65-F5344CB8AC3E}">
        <p14:creationId xmlns:p14="http://schemas.microsoft.com/office/powerpoint/2010/main" val="1042166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3066F55E-1495-3537-5F52-4FAB13ED180F}"/>
              </a:ext>
            </a:extLst>
          </p:cNvPr>
          <p:cNvSpPr>
            <a:spLocks noGrp="1"/>
          </p:cNvSpPr>
          <p:nvPr>
            <p:ph idx="1"/>
          </p:nvPr>
        </p:nvSpPr>
        <p:spPr>
          <a:xfrm>
            <a:off x="288925" y="414338"/>
            <a:ext cx="12012613" cy="5762625"/>
          </a:xfrm>
        </p:spPr>
        <p:txBody>
          <a:bodyPr/>
          <a:lstStyle/>
          <a:p>
            <a:pPr marL="0" indent="0">
              <a:buNone/>
            </a:pPr>
            <a:r>
              <a:rPr kumimoji="1" lang="en-US" altLang="ko-KR" b="1" dirty="0"/>
              <a:t>Denoise</a:t>
            </a:r>
          </a:p>
          <a:p>
            <a:pPr marL="0" indent="0">
              <a:buNone/>
            </a:pPr>
            <a:r>
              <a:rPr kumimoji="1" lang="en-US" altLang="ko-KR" sz="2000" dirty="0"/>
              <a:t>Denoisers(denoising tools)</a:t>
            </a:r>
          </a:p>
          <a:p>
            <a:pPr marL="0" indent="0">
              <a:buNone/>
            </a:pPr>
            <a:r>
              <a:rPr kumimoji="1" lang="en-US" altLang="ko-KR" sz="1800" dirty="0"/>
              <a:t>Each tool </a:t>
            </a:r>
            <a:r>
              <a:rPr kumimoji="1" lang="en-US" altLang="ko-KR" sz="1800" dirty="0" err="1"/>
              <a:t>refering</a:t>
            </a:r>
            <a:r>
              <a:rPr kumimoji="1" lang="en-US" altLang="ko-KR" sz="1800" dirty="0"/>
              <a:t> to.. </a:t>
            </a:r>
            <a:r>
              <a:rPr kumimoji="1" lang="ko-KR" altLang="en-US" sz="1800" dirty="0"/>
              <a:t> </a:t>
            </a:r>
            <a:r>
              <a:rPr kumimoji="1" lang="ko-KR" altLang="en-US" sz="2400" dirty="0"/>
              <a:t>→</a:t>
            </a:r>
            <a:endParaRPr kumimoji="1" lang="en-US" altLang="ko-KR" sz="2400" dirty="0"/>
          </a:p>
          <a:p>
            <a:pPr marL="0" indent="0">
              <a:buNone/>
            </a:pPr>
            <a:r>
              <a:rPr kumimoji="1" lang="en-US" altLang="ko-KR" sz="1800" dirty="0"/>
              <a:t>Choosing right tool for right aim</a:t>
            </a:r>
          </a:p>
          <a:p>
            <a:pPr marL="0" indent="0">
              <a:buNone/>
            </a:pPr>
            <a:endParaRPr kumimoji="1" lang="en-US" altLang="ko-KR" sz="1800" dirty="0"/>
          </a:p>
          <a:p>
            <a:pPr marL="0" indent="0">
              <a:buNone/>
            </a:pPr>
            <a:r>
              <a:rPr kumimoji="1" lang="en-US" altLang="ko-KR" sz="1800" dirty="0"/>
              <a:t>In case of DADA2,</a:t>
            </a:r>
          </a:p>
          <a:p>
            <a:pPr marL="0" indent="0">
              <a:buNone/>
            </a:pPr>
            <a:endParaRPr kumimoji="1" lang="en-US" altLang="ko-KR" sz="2000" dirty="0"/>
          </a:p>
          <a:p>
            <a:pPr marL="0" indent="0">
              <a:buNone/>
            </a:pPr>
            <a:endParaRPr kumimoji="1" lang="en-US" altLang="ko-KR" sz="1600" dirty="0"/>
          </a:p>
          <a:p>
            <a:pPr marL="0" indent="0">
              <a:buNone/>
            </a:pPr>
            <a:r>
              <a:rPr kumimoji="1" lang="en-US" altLang="ko-KR" sz="1600" dirty="0"/>
              <a:t>-&gt; A software package(</a:t>
            </a:r>
            <a:r>
              <a:rPr kumimoji="1" lang="en-US" altLang="ko-KR" sz="1600" b="1" dirty="0"/>
              <a:t>pipeline for detecting and correcting</a:t>
            </a:r>
            <a:r>
              <a:rPr kumimoji="1" lang="en-US" altLang="ko-KR" sz="1600" dirty="0"/>
              <a:t>) that models and corrects Illumina-sequenced amplicon errors</a:t>
            </a:r>
          </a:p>
          <a:p>
            <a:pPr marL="0" indent="0">
              <a:buNone/>
            </a:pPr>
            <a:endParaRPr kumimoji="1" lang="en-US" altLang="ko-KR" sz="1600" dirty="0"/>
          </a:p>
          <a:p>
            <a:pPr marL="0" indent="0">
              <a:buNone/>
            </a:pPr>
            <a:r>
              <a:rPr kumimoji="1" lang="en-US" altLang="ko-KR" sz="1600" dirty="0"/>
              <a:t>DADA2 denoise(single) requires 2 parameters that are used in quality filtering: </a:t>
            </a:r>
          </a:p>
          <a:p>
            <a:pPr marL="0" indent="0">
              <a:buNone/>
            </a:pPr>
            <a:r>
              <a:rPr kumimoji="1" lang="en-US" altLang="ko-KR" sz="1600" b="1" dirty="0"/>
              <a:t>--p-trim-left m :</a:t>
            </a:r>
            <a:r>
              <a:rPr kumimoji="1" lang="en-US" altLang="ko-KR" sz="1600" dirty="0"/>
              <a:t> which trims off the first </a:t>
            </a:r>
            <a:r>
              <a:rPr kumimoji="1" lang="en-US" altLang="ko-KR" sz="1600" b="1" dirty="0"/>
              <a:t>m</a:t>
            </a:r>
            <a:r>
              <a:rPr kumimoji="1" lang="en-US" altLang="ko-KR" sz="1600" dirty="0"/>
              <a:t> bases of each sequence. </a:t>
            </a:r>
          </a:p>
          <a:p>
            <a:pPr marL="0" indent="0">
              <a:buNone/>
            </a:pPr>
            <a:r>
              <a:rPr kumimoji="1" lang="en-US" altLang="ko-KR" sz="1600" b="1" dirty="0"/>
              <a:t>--p-</a:t>
            </a:r>
            <a:r>
              <a:rPr kumimoji="1" lang="en-US" altLang="ko-KR" sz="1600" b="1" dirty="0" err="1"/>
              <a:t>trunc</a:t>
            </a:r>
            <a:r>
              <a:rPr kumimoji="1" lang="en-US" altLang="ko-KR" sz="1600" b="1" dirty="0"/>
              <a:t>-</a:t>
            </a:r>
            <a:r>
              <a:rPr kumimoji="1" lang="en-US" altLang="ko-KR" sz="1600" b="1" dirty="0" err="1"/>
              <a:t>len</a:t>
            </a:r>
            <a:r>
              <a:rPr kumimoji="1" lang="en-US" altLang="ko-KR" sz="1600" b="1" dirty="0"/>
              <a:t> n </a:t>
            </a:r>
            <a:r>
              <a:rPr kumimoji="1" lang="en-US" altLang="ko-KR" sz="1600" dirty="0"/>
              <a:t>: which truncates each sequence at position </a:t>
            </a:r>
            <a:r>
              <a:rPr kumimoji="1" lang="en-US" altLang="ko-KR" sz="1600" b="1" dirty="0"/>
              <a:t>n</a:t>
            </a:r>
            <a:r>
              <a:rPr kumimoji="1" lang="en-US" altLang="ko-KR" sz="1600" dirty="0"/>
              <a:t>. </a:t>
            </a:r>
          </a:p>
          <a:p>
            <a:pPr marL="0" indent="0">
              <a:buNone/>
            </a:pPr>
            <a:endParaRPr kumimoji="1" lang="en-US" altLang="ko-KR" sz="1600" dirty="0"/>
          </a:p>
          <a:p>
            <a:pPr marL="0" indent="0">
              <a:buNone/>
            </a:pPr>
            <a:r>
              <a:rPr kumimoji="1" lang="en-US" altLang="ko-KR" sz="1800" dirty="0"/>
              <a:t>→This allows to remove low quality regions of the sequences!</a:t>
            </a:r>
          </a:p>
        </p:txBody>
      </p:sp>
      <p:pic>
        <p:nvPicPr>
          <p:cNvPr id="5" name="그림 4" descr="텍스트이(가) 표시된 사진&#10;&#10;자동 생성된 설명">
            <a:extLst>
              <a:ext uri="{FF2B5EF4-FFF2-40B4-BE49-F238E27FC236}">
                <a16:creationId xmlns:a16="http://schemas.microsoft.com/office/drawing/2014/main" id="{E925041E-B3B1-5F6B-E53C-5A2BFCD690E9}"/>
              </a:ext>
            </a:extLst>
          </p:cNvPr>
          <p:cNvPicPr>
            <a:picLocks noChangeAspect="1"/>
          </p:cNvPicPr>
          <p:nvPr/>
        </p:nvPicPr>
        <p:blipFill>
          <a:blip r:embed="rId3"/>
          <a:stretch>
            <a:fillRect/>
          </a:stretch>
        </p:blipFill>
        <p:spPr>
          <a:xfrm>
            <a:off x="4003678" y="941387"/>
            <a:ext cx="5616517" cy="1216025"/>
          </a:xfrm>
          <a:prstGeom prst="rect">
            <a:avLst/>
          </a:prstGeom>
        </p:spPr>
      </p:pic>
      <p:pic>
        <p:nvPicPr>
          <p:cNvPr id="10" name="그림 9">
            <a:extLst>
              <a:ext uri="{FF2B5EF4-FFF2-40B4-BE49-F238E27FC236}">
                <a16:creationId xmlns:a16="http://schemas.microsoft.com/office/drawing/2014/main" id="{CCCACFB1-19E5-21A8-4C57-73DB1552B7B9}"/>
              </a:ext>
            </a:extLst>
          </p:cNvPr>
          <p:cNvPicPr>
            <a:picLocks noChangeAspect="1"/>
          </p:cNvPicPr>
          <p:nvPr/>
        </p:nvPicPr>
        <p:blipFill>
          <a:blip r:embed="rId4"/>
          <a:stretch>
            <a:fillRect/>
          </a:stretch>
        </p:blipFill>
        <p:spPr>
          <a:xfrm>
            <a:off x="2209800" y="3003049"/>
            <a:ext cx="7772400" cy="454526"/>
          </a:xfrm>
          <a:prstGeom prst="rect">
            <a:avLst/>
          </a:prstGeom>
          <a:ln>
            <a:solidFill>
              <a:schemeClr val="tx1">
                <a:lumMod val="95000"/>
                <a:lumOff val="5000"/>
              </a:schemeClr>
            </a:solidFill>
          </a:ln>
        </p:spPr>
      </p:pic>
    </p:spTree>
    <p:extLst>
      <p:ext uri="{BB962C8B-B14F-4D97-AF65-F5344CB8AC3E}">
        <p14:creationId xmlns:p14="http://schemas.microsoft.com/office/powerpoint/2010/main" val="1914383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텍스트이(가) 표시된 사진&#10;&#10;자동 생성된 설명">
            <a:extLst>
              <a:ext uri="{FF2B5EF4-FFF2-40B4-BE49-F238E27FC236}">
                <a16:creationId xmlns:a16="http://schemas.microsoft.com/office/drawing/2014/main" id="{B1055E07-90BA-D960-44E7-D7AC33B14B72}"/>
              </a:ext>
            </a:extLst>
          </p:cNvPr>
          <p:cNvPicPr>
            <a:picLocks noChangeAspect="1"/>
          </p:cNvPicPr>
          <p:nvPr/>
        </p:nvPicPr>
        <p:blipFill>
          <a:blip r:embed="rId2"/>
          <a:stretch>
            <a:fillRect/>
          </a:stretch>
        </p:blipFill>
        <p:spPr>
          <a:xfrm>
            <a:off x="463550" y="1346299"/>
            <a:ext cx="5994400" cy="1828800"/>
          </a:xfrm>
          <a:prstGeom prst="rect">
            <a:avLst/>
          </a:prstGeom>
        </p:spPr>
      </p:pic>
      <p:sp>
        <p:nvSpPr>
          <p:cNvPr id="5" name="TextBox 4">
            <a:extLst>
              <a:ext uri="{FF2B5EF4-FFF2-40B4-BE49-F238E27FC236}">
                <a16:creationId xmlns:a16="http://schemas.microsoft.com/office/drawing/2014/main" id="{3D5BCC4C-624D-8621-C4C7-8A5630A70518}"/>
              </a:ext>
            </a:extLst>
          </p:cNvPr>
          <p:cNvSpPr txBox="1"/>
          <p:nvPr/>
        </p:nvSpPr>
        <p:spPr>
          <a:xfrm>
            <a:off x="6578595" y="1580317"/>
            <a:ext cx="5149853" cy="523220"/>
          </a:xfrm>
          <a:prstGeom prst="rect">
            <a:avLst/>
          </a:prstGeom>
          <a:noFill/>
          <a:ln>
            <a:solidFill>
              <a:schemeClr val="tx1">
                <a:lumMod val="95000"/>
                <a:lumOff val="5000"/>
              </a:schemeClr>
            </a:solidFill>
          </a:ln>
        </p:spPr>
        <p:txBody>
          <a:bodyPr wrap="square" rtlCol="0">
            <a:spAutoFit/>
          </a:bodyPr>
          <a:lstStyle/>
          <a:p>
            <a:r>
              <a:rPr lang="en" altLang="ko-KR" sz="1400" b="0" i="0" dirty="0">
                <a:solidFill>
                  <a:srgbClr val="333333"/>
                </a:solidFill>
                <a:effectLst/>
                <a:latin typeface="Helvetica Neue" panose="02000503000000020004" pitchFamily="2" charset="0"/>
              </a:rPr>
              <a:t>No trimming any bases from the beginning of the sequences.</a:t>
            </a:r>
          </a:p>
          <a:p>
            <a:r>
              <a:rPr lang="en" altLang="ko-KR" sz="1400" dirty="0">
                <a:solidFill>
                  <a:srgbClr val="333333"/>
                </a:solidFill>
                <a:latin typeface="Helvetica Neue" panose="02000503000000020004" pitchFamily="2" charset="0"/>
              </a:rPr>
              <a:t>→ In case </a:t>
            </a:r>
            <a:r>
              <a:rPr lang="en" altLang="ko-KR" sz="1400" b="0" i="0" dirty="0">
                <a:solidFill>
                  <a:srgbClr val="333333"/>
                </a:solidFill>
                <a:effectLst/>
                <a:latin typeface="Helvetica Neue" panose="02000503000000020004" pitchFamily="2" charset="0"/>
              </a:rPr>
              <a:t>the quality of the initial bases is high</a:t>
            </a:r>
            <a:endParaRPr lang="en" altLang="ko-KR" sz="1400" dirty="0">
              <a:solidFill>
                <a:srgbClr val="333333"/>
              </a:solidFill>
              <a:latin typeface="Helvetica Neue" panose="02000503000000020004" pitchFamily="2" charset="0"/>
            </a:endParaRPr>
          </a:p>
        </p:txBody>
      </p:sp>
      <p:sp>
        <p:nvSpPr>
          <p:cNvPr id="6" name="TextBox 5">
            <a:extLst>
              <a:ext uri="{FF2B5EF4-FFF2-40B4-BE49-F238E27FC236}">
                <a16:creationId xmlns:a16="http://schemas.microsoft.com/office/drawing/2014/main" id="{18873AB0-86DE-791A-490B-15D9C7791B6E}"/>
              </a:ext>
            </a:extLst>
          </p:cNvPr>
          <p:cNvSpPr txBox="1"/>
          <p:nvPr/>
        </p:nvSpPr>
        <p:spPr>
          <a:xfrm>
            <a:off x="6578595" y="2260699"/>
            <a:ext cx="5149853" cy="523220"/>
          </a:xfrm>
          <a:prstGeom prst="rect">
            <a:avLst/>
          </a:prstGeom>
          <a:noFill/>
          <a:ln>
            <a:solidFill>
              <a:schemeClr val="tx1">
                <a:lumMod val="95000"/>
                <a:lumOff val="5000"/>
              </a:schemeClr>
            </a:solidFill>
          </a:ln>
        </p:spPr>
        <p:txBody>
          <a:bodyPr wrap="square" rtlCol="0">
            <a:spAutoFit/>
          </a:bodyPr>
          <a:lstStyle/>
          <a:p>
            <a:r>
              <a:rPr lang="en" altLang="ko-KR" sz="1400" b="0" i="0" dirty="0">
                <a:solidFill>
                  <a:srgbClr val="333333"/>
                </a:solidFill>
                <a:effectLst/>
                <a:latin typeface="Helvetica Neue" panose="02000503000000020004" pitchFamily="2" charset="0"/>
              </a:rPr>
              <a:t>The quality seems to drop off around position 120, </a:t>
            </a:r>
          </a:p>
          <a:p>
            <a:r>
              <a:rPr lang="en" altLang="ko-KR" sz="1400" b="0" i="0" dirty="0">
                <a:solidFill>
                  <a:srgbClr val="333333"/>
                </a:solidFill>
                <a:effectLst/>
                <a:latin typeface="Helvetica Neue" panose="02000503000000020004" pitchFamily="2" charset="0"/>
              </a:rPr>
              <a:t>so truncating  sequences at 120 bases.</a:t>
            </a:r>
            <a:endParaRPr kumimoji="1" lang="en-US" altLang="ko-KR" sz="1400" dirty="0"/>
          </a:p>
        </p:txBody>
      </p:sp>
      <p:pic>
        <p:nvPicPr>
          <p:cNvPr id="9" name="그림 8">
            <a:extLst>
              <a:ext uri="{FF2B5EF4-FFF2-40B4-BE49-F238E27FC236}">
                <a16:creationId xmlns:a16="http://schemas.microsoft.com/office/drawing/2014/main" id="{13AC71AF-5DA6-258D-8567-8C60F441C1F8}"/>
              </a:ext>
            </a:extLst>
          </p:cNvPr>
          <p:cNvPicPr>
            <a:picLocks noChangeAspect="1"/>
          </p:cNvPicPr>
          <p:nvPr/>
        </p:nvPicPr>
        <p:blipFill>
          <a:blip r:embed="rId3"/>
          <a:stretch>
            <a:fillRect/>
          </a:stretch>
        </p:blipFill>
        <p:spPr>
          <a:xfrm>
            <a:off x="463550" y="3477437"/>
            <a:ext cx="3277748" cy="256620"/>
          </a:xfrm>
          <a:prstGeom prst="rect">
            <a:avLst/>
          </a:prstGeom>
          <a:ln>
            <a:solidFill>
              <a:schemeClr val="tx1">
                <a:lumMod val="95000"/>
                <a:lumOff val="5000"/>
              </a:schemeClr>
            </a:solidFill>
          </a:ln>
        </p:spPr>
      </p:pic>
      <p:sp>
        <p:nvSpPr>
          <p:cNvPr id="10" name="TextBox 9">
            <a:extLst>
              <a:ext uri="{FF2B5EF4-FFF2-40B4-BE49-F238E27FC236}">
                <a16:creationId xmlns:a16="http://schemas.microsoft.com/office/drawing/2014/main" id="{30A618A3-B1CF-7582-CC81-95630ABFB05D}"/>
              </a:ext>
            </a:extLst>
          </p:cNvPr>
          <p:cNvSpPr txBox="1"/>
          <p:nvPr/>
        </p:nvSpPr>
        <p:spPr>
          <a:xfrm>
            <a:off x="3930202" y="3435260"/>
            <a:ext cx="5327655" cy="307777"/>
          </a:xfrm>
          <a:prstGeom prst="rect">
            <a:avLst/>
          </a:prstGeom>
          <a:noFill/>
          <a:ln>
            <a:solidFill>
              <a:schemeClr val="tx1">
                <a:lumMod val="95000"/>
                <a:lumOff val="5000"/>
              </a:schemeClr>
            </a:solidFill>
          </a:ln>
        </p:spPr>
        <p:txBody>
          <a:bodyPr wrap="square" rtlCol="0">
            <a:spAutoFit/>
          </a:bodyPr>
          <a:lstStyle/>
          <a:p>
            <a:r>
              <a:rPr lang="en" altLang="ko-KR" sz="1400" dirty="0">
                <a:solidFill>
                  <a:srgbClr val="333333"/>
                </a:solidFill>
                <a:latin typeface="Helvetica Neue" panose="02000503000000020004" pitchFamily="2" charset="0"/>
              </a:rPr>
              <a:t>will both merge and denoise paired-end reads(not case of single) </a:t>
            </a:r>
          </a:p>
        </p:txBody>
      </p:sp>
      <p:pic>
        <p:nvPicPr>
          <p:cNvPr id="12" name="그림 11">
            <a:extLst>
              <a:ext uri="{FF2B5EF4-FFF2-40B4-BE49-F238E27FC236}">
                <a16:creationId xmlns:a16="http://schemas.microsoft.com/office/drawing/2014/main" id="{3245DF09-51D5-4286-1F7E-5B0F3F842B7F}"/>
              </a:ext>
            </a:extLst>
          </p:cNvPr>
          <p:cNvPicPr>
            <a:picLocks noChangeAspect="1"/>
          </p:cNvPicPr>
          <p:nvPr/>
        </p:nvPicPr>
        <p:blipFill>
          <a:blip r:embed="rId4"/>
          <a:stretch>
            <a:fillRect/>
          </a:stretch>
        </p:blipFill>
        <p:spPr>
          <a:xfrm>
            <a:off x="463550" y="3974425"/>
            <a:ext cx="2158855" cy="284400"/>
          </a:xfrm>
          <a:prstGeom prst="rect">
            <a:avLst/>
          </a:prstGeom>
          <a:ln>
            <a:solidFill>
              <a:schemeClr val="tx1">
                <a:lumMod val="95000"/>
                <a:lumOff val="5000"/>
              </a:schemeClr>
            </a:solidFill>
          </a:ln>
        </p:spPr>
      </p:pic>
      <p:sp>
        <p:nvSpPr>
          <p:cNvPr id="13" name="TextBox 12">
            <a:extLst>
              <a:ext uri="{FF2B5EF4-FFF2-40B4-BE49-F238E27FC236}">
                <a16:creationId xmlns:a16="http://schemas.microsoft.com/office/drawing/2014/main" id="{EA4174D7-D5E6-006F-BB46-68AC344A95BB}"/>
              </a:ext>
            </a:extLst>
          </p:cNvPr>
          <p:cNvSpPr txBox="1"/>
          <p:nvPr/>
        </p:nvSpPr>
        <p:spPr>
          <a:xfrm>
            <a:off x="3930202" y="3855015"/>
            <a:ext cx="5827493" cy="523220"/>
          </a:xfrm>
          <a:prstGeom prst="rect">
            <a:avLst/>
          </a:prstGeom>
          <a:noFill/>
          <a:ln>
            <a:solidFill>
              <a:schemeClr val="tx1">
                <a:lumMod val="95000"/>
                <a:lumOff val="5000"/>
              </a:schemeClr>
            </a:solidFill>
          </a:ln>
        </p:spPr>
        <p:txBody>
          <a:bodyPr wrap="square" rtlCol="0">
            <a:spAutoFit/>
          </a:bodyPr>
          <a:lstStyle/>
          <a:p>
            <a:r>
              <a:rPr lang="en" altLang="ko-KR" sz="1400" dirty="0">
                <a:solidFill>
                  <a:srgbClr val="333333"/>
                </a:solidFill>
                <a:latin typeface="Helvetica Neue" panose="02000503000000020004" pitchFamily="2" charset="0"/>
              </a:rPr>
              <a:t>Indicates the position at which the forward sequence will be truncated.</a:t>
            </a:r>
          </a:p>
          <a:p>
            <a:r>
              <a:rPr lang="en" altLang="ko-KR" sz="1400" dirty="0">
                <a:solidFill>
                  <a:srgbClr val="333333"/>
                </a:solidFill>
                <a:latin typeface="Helvetica Neue" panose="02000503000000020004" pitchFamily="2" charset="0"/>
              </a:rPr>
              <a:t>In case of reverse, r instead of f.</a:t>
            </a:r>
          </a:p>
        </p:txBody>
      </p:sp>
      <p:pic>
        <p:nvPicPr>
          <p:cNvPr id="15" name="그림 14">
            <a:extLst>
              <a:ext uri="{FF2B5EF4-FFF2-40B4-BE49-F238E27FC236}">
                <a16:creationId xmlns:a16="http://schemas.microsoft.com/office/drawing/2014/main" id="{4DFC3455-786B-3DF5-E655-906765C475CF}"/>
              </a:ext>
            </a:extLst>
          </p:cNvPr>
          <p:cNvPicPr>
            <a:picLocks noChangeAspect="1"/>
          </p:cNvPicPr>
          <p:nvPr/>
        </p:nvPicPr>
        <p:blipFill>
          <a:blip r:embed="rId5"/>
          <a:stretch>
            <a:fillRect/>
          </a:stretch>
        </p:blipFill>
        <p:spPr>
          <a:xfrm>
            <a:off x="463550" y="4808657"/>
            <a:ext cx="1661489" cy="284399"/>
          </a:xfrm>
          <a:prstGeom prst="rect">
            <a:avLst/>
          </a:prstGeom>
          <a:ln>
            <a:solidFill>
              <a:schemeClr val="tx1">
                <a:lumMod val="95000"/>
                <a:lumOff val="5000"/>
              </a:schemeClr>
            </a:solidFill>
          </a:ln>
        </p:spPr>
      </p:pic>
      <p:sp>
        <p:nvSpPr>
          <p:cNvPr id="16" name="TextBox 15">
            <a:extLst>
              <a:ext uri="{FF2B5EF4-FFF2-40B4-BE49-F238E27FC236}">
                <a16:creationId xmlns:a16="http://schemas.microsoft.com/office/drawing/2014/main" id="{9AFDCFDF-0479-BAF3-888E-EE7326AA6BCF}"/>
              </a:ext>
            </a:extLst>
          </p:cNvPr>
          <p:cNvSpPr txBox="1"/>
          <p:nvPr/>
        </p:nvSpPr>
        <p:spPr>
          <a:xfrm>
            <a:off x="2325240" y="4711400"/>
            <a:ext cx="5827493" cy="523220"/>
          </a:xfrm>
          <a:prstGeom prst="rect">
            <a:avLst/>
          </a:prstGeom>
          <a:noFill/>
          <a:ln>
            <a:solidFill>
              <a:schemeClr val="tx1">
                <a:lumMod val="95000"/>
                <a:lumOff val="5000"/>
              </a:schemeClr>
            </a:solidFill>
          </a:ln>
        </p:spPr>
        <p:txBody>
          <a:bodyPr wrap="square" rtlCol="0">
            <a:spAutoFit/>
          </a:bodyPr>
          <a:lstStyle/>
          <a:p>
            <a:r>
              <a:rPr lang="en" altLang="ko-KR" sz="1400" dirty="0">
                <a:solidFill>
                  <a:srgbClr val="333333"/>
                </a:solidFill>
                <a:latin typeface="Helvetica Neue" panose="02000503000000020004" pitchFamily="2" charset="0"/>
              </a:rPr>
              <a:t>Indicates the position at which the forward sequence will be truncated.</a:t>
            </a:r>
          </a:p>
          <a:p>
            <a:r>
              <a:rPr lang="en" altLang="ko-KR" sz="1400" dirty="0">
                <a:solidFill>
                  <a:srgbClr val="333333"/>
                </a:solidFill>
                <a:latin typeface="Helvetica Neue" panose="02000503000000020004" pitchFamily="2" charset="0"/>
              </a:rPr>
              <a:t>In case of reverse, r instead of f.</a:t>
            </a:r>
          </a:p>
        </p:txBody>
      </p:sp>
      <p:pic>
        <p:nvPicPr>
          <p:cNvPr id="18" name="그림 17">
            <a:extLst>
              <a:ext uri="{FF2B5EF4-FFF2-40B4-BE49-F238E27FC236}">
                <a16:creationId xmlns:a16="http://schemas.microsoft.com/office/drawing/2014/main" id="{A45BE05F-CD94-A2DA-C745-0B37D8B6F422}"/>
              </a:ext>
            </a:extLst>
          </p:cNvPr>
          <p:cNvPicPr>
            <a:picLocks noChangeAspect="1"/>
          </p:cNvPicPr>
          <p:nvPr/>
        </p:nvPicPr>
        <p:blipFill>
          <a:blip r:embed="rId6"/>
          <a:stretch>
            <a:fillRect/>
          </a:stretch>
        </p:blipFill>
        <p:spPr>
          <a:xfrm>
            <a:off x="463550" y="5511700"/>
            <a:ext cx="1661488" cy="284399"/>
          </a:xfrm>
          <a:prstGeom prst="rect">
            <a:avLst/>
          </a:prstGeom>
          <a:ln>
            <a:solidFill>
              <a:schemeClr val="tx1">
                <a:lumMod val="95000"/>
                <a:lumOff val="5000"/>
              </a:schemeClr>
            </a:solidFill>
          </a:ln>
        </p:spPr>
      </p:pic>
      <p:sp>
        <p:nvSpPr>
          <p:cNvPr id="19" name="TextBox 18">
            <a:extLst>
              <a:ext uri="{FF2B5EF4-FFF2-40B4-BE49-F238E27FC236}">
                <a16:creationId xmlns:a16="http://schemas.microsoft.com/office/drawing/2014/main" id="{BD027C43-B9C3-E190-ABEF-5E3F6C398268}"/>
              </a:ext>
            </a:extLst>
          </p:cNvPr>
          <p:cNvSpPr txBox="1"/>
          <p:nvPr/>
        </p:nvSpPr>
        <p:spPr>
          <a:xfrm>
            <a:off x="2325239" y="5449331"/>
            <a:ext cx="5827493" cy="523220"/>
          </a:xfrm>
          <a:prstGeom prst="rect">
            <a:avLst/>
          </a:prstGeom>
          <a:noFill/>
          <a:ln>
            <a:solidFill>
              <a:schemeClr val="tx1">
                <a:lumMod val="95000"/>
                <a:lumOff val="5000"/>
              </a:schemeClr>
            </a:solidFill>
          </a:ln>
        </p:spPr>
        <p:txBody>
          <a:bodyPr wrap="square" rtlCol="0">
            <a:spAutoFit/>
          </a:bodyPr>
          <a:lstStyle/>
          <a:p>
            <a:r>
              <a:rPr lang="en" altLang="ko-KR" sz="1400" dirty="0">
                <a:solidFill>
                  <a:srgbClr val="333333"/>
                </a:solidFill>
                <a:latin typeface="Helvetica Neue" panose="02000503000000020004" pitchFamily="2" charset="0"/>
              </a:rPr>
              <a:t>Truncates the sequence after the first position that has a quality score equal to or less than the provided value.</a:t>
            </a:r>
          </a:p>
        </p:txBody>
      </p:sp>
    </p:spTree>
    <p:extLst>
      <p:ext uri="{BB962C8B-B14F-4D97-AF65-F5344CB8AC3E}">
        <p14:creationId xmlns:p14="http://schemas.microsoft.com/office/powerpoint/2010/main" val="3979056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3849EE21-F19B-02A7-1233-8F82D3BF49A3}"/>
              </a:ext>
            </a:extLst>
          </p:cNvPr>
          <p:cNvSpPr>
            <a:spLocks noGrp="1"/>
          </p:cNvSpPr>
          <p:nvPr>
            <p:ph idx="1"/>
          </p:nvPr>
        </p:nvSpPr>
        <p:spPr>
          <a:xfrm>
            <a:off x="838200" y="396875"/>
            <a:ext cx="10515600" cy="4351338"/>
          </a:xfrm>
        </p:spPr>
        <p:txBody>
          <a:bodyPr>
            <a:normAutofit lnSpcReduction="10000"/>
          </a:bodyPr>
          <a:lstStyle/>
          <a:p>
            <a:pPr marL="0" indent="0">
              <a:buNone/>
            </a:pPr>
            <a:r>
              <a:rPr kumimoji="1" lang="en-US" altLang="ko-KR" sz="2000" dirty="0"/>
              <a:t>After denoising…</a:t>
            </a:r>
          </a:p>
          <a:p>
            <a:pPr marL="0" indent="0">
              <a:buNone/>
            </a:pPr>
            <a:endParaRPr kumimoji="1" lang="en-US" altLang="ko-KR" sz="2000" dirty="0"/>
          </a:p>
          <a:p>
            <a:pPr marL="0" indent="0">
              <a:buNone/>
            </a:pPr>
            <a:r>
              <a:rPr kumimoji="1" lang="en-US" altLang="ko-KR" sz="1800" dirty="0"/>
              <a:t>two artifacts drawn : a table file and a representative sequence file. </a:t>
            </a:r>
          </a:p>
          <a:p>
            <a:pPr marL="0" indent="0">
              <a:buNone/>
            </a:pPr>
            <a:r>
              <a:rPr kumimoji="1" lang="en-US" altLang="ko-KR" sz="1400" dirty="0"/>
              <a:t>(And can be exported by                             , for use in other utilities)</a:t>
            </a:r>
          </a:p>
          <a:p>
            <a:pPr marL="0" indent="0">
              <a:buNone/>
            </a:pPr>
            <a:r>
              <a:rPr kumimoji="1" lang="en-US" altLang="ko-KR" sz="1600" dirty="0"/>
              <a:t>2 of the </a:t>
            </a:r>
            <a:r>
              <a:rPr kumimoji="1" lang="en-US" altLang="ko-KR" sz="1600" b="1" dirty="0"/>
              <a:t>most important artifacts </a:t>
            </a:r>
            <a:r>
              <a:rPr kumimoji="1" lang="en-US" altLang="ko-KR" sz="1600" dirty="0"/>
              <a:t>in an amplicon sequencing workflow</a:t>
            </a:r>
          </a:p>
          <a:p>
            <a:pPr marL="0" indent="0">
              <a:buNone/>
            </a:pPr>
            <a:r>
              <a:rPr kumimoji="1" lang="en-US" altLang="ko-KR" sz="1800" dirty="0"/>
              <a:t>Output visualizable by</a:t>
            </a:r>
          </a:p>
          <a:p>
            <a:pPr marL="0" indent="0">
              <a:buNone/>
            </a:pPr>
            <a:endParaRPr kumimoji="1" lang="en-US" altLang="ko-KR" sz="1800" dirty="0"/>
          </a:p>
          <a:p>
            <a:pPr marL="0" indent="0">
              <a:buNone/>
            </a:pPr>
            <a:r>
              <a:rPr kumimoji="1" lang="en-US" altLang="ko-KR" sz="2400" b="1" dirty="0"/>
              <a:t>Filter sequence table</a:t>
            </a:r>
          </a:p>
          <a:p>
            <a:pPr marL="0" indent="0">
              <a:buNone/>
            </a:pPr>
            <a:endParaRPr kumimoji="1" lang="en-US" altLang="ko-KR" sz="2400" dirty="0"/>
          </a:p>
          <a:p>
            <a:pPr marL="0" indent="0">
              <a:buNone/>
            </a:pPr>
            <a:r>
              <a:rPr kumimoji="1" lang="en-US" altLang="ko-KR" sz="1800" dirty="0"/>
              <a:t>After DADA2(or other denoising pipeline),</a:t>
            </a:r>
          </a:p>
          <a:p>
            <a:pPr marL="0" indent="0">
              <a:buNone/>
            </a:pPr>
            <a:r>
              <a:rPr kumimoji="1" lang="en-US" altLang="ko-KR" sz="1600" dirty="0"/>
              <a:t>Many reads may have been excluded.</a:t>
            </a:r>
          </a:p>
          <a:p>
            <a:pPr marL="0" indent="0">
              <a:buNone/>
            </a:pPr>
            <a:r>
              <a:rPr kumimoji="1" lang="en-US" altLang="ko-KR" sz="1600" dirty="0"/>
              <a:t>So, user may wish to exclude any samples that have significantly fewer sequences than the majority.</a:t>
            </a:r>
          </a:p>
          <a:p>
            <a:pPr marL="0" indent="0">
              <a:buNone/>
            </a:pPr>
            <a:endParaRPr kumimoji="1" lang="en-US" altLang="ko-KR" sz="1600" dirty="0"/>
          </a:p>
          <a:p>
            <a:pPr marL="0" indent="0">
              <a:buNone/>
            </a:pPr>
            <a:endParaRPr kumimoji="1" lang="en-US" altLang="ko-KR" sz="1600" dirty="0"/>
          </a:p>
          <a:p>
            <a:pPr marL="0" indent="0">
              <a:buNone/>
            </a:pPr>
            <a:endParaRPr kumimoji="1" lang="en-US" altLang="ko-KR" sz="1600" dirty="0"/>
          </a:p>
          <a:p>
            <a:pPr marL="0" indent="0">
              <a:buNone/>
            </a:pPr>
            <a:endParaRPr kumimoji="1" lang="en-US" altLang="ko-KR" sz="1600" dirty="0"/>
          </a:p>
          <a:p>
            <a:pPr marL="0" indent="0">
              <a:buNone/>
            </a:pPr>
            <a:endParaRPr kumimoji="1" lang="en-US" altLang="ko-KR" sz="2400" dirty="0"/>
          </a:p>
        </p:txBody>
      </p:sp>
      <p:pic>
        <p:nvPicPr>
          <p:cNvPr id="5" name="그림 4">
            <a:extLst>
              <a:ext uri="{FF2B5EF4-FFF2-40B4-BE49-F238E27FC236}">
                <a16:creationId xmlns:a16="http://schemas.microsoft.com/office/drawing/2014/main" id="{BEB7EFC1-DB54-DEFE-CAD1-5FD5EF810BD5}"/>
              </a:ext>
            </a:extLst>
          </p:cNvPr>
          <p:cNvPicPr>
            <a:picLocks noChangeAspect="1"/>
          </p:cNvPicPr>
          <p:nvPr/>
        </p:nvPicPr>
        <p:blipFill>
          <a:blip r:embed="rId3"/>
          <a:stretch>
            <a:fillRect/>
          </a:stretch>
        </p:blipFill>
        <p:spPr>
          <a:xfrm>
            <a:off x="3115005" y="1492392"/>
            <a:ext cx="1678778" cy="223837"/>
          </a:xfrm>
          <a:prstGeom prst="rect">
            <a:avLst/>
          </a:prstGeom>
          <a:ln>
            <a:solidFill>
              <a:schemeClr val="tx1">
                <a:lumMod val="95000"/>
                <a:lumOff val="5000"/>
              </a:schemeClr>
            </a:solidFill>
          </a:ln>
        </p:spPr>
      </p:pic>
      <p:pic>
        <p:nvPicPr>
          <p:cNvPr id="9" name="그림 8">
            <a:extLst>
              <a:ext uri="{FF2B5EF4-FFF2-40B4-BE49-F238E27FC236}">
                <a16:creationId xmlns:a16="http://schemas.microsoft.com/office/drawing/2014/main" id="{85336458-34B1-B415-60E2-F7FDA3C5BCD4}"/>
              </a:ext>
            </a:extLst>
          </p:cNvPr>
          <p:cNvPicPr>
            <a:picLocks noChangeAspect="1"/>
          </p:cNvPicPr>
          <p:nvPr/>
        </p:nvPicPr>
        <p:blipFill>
          <a:blip r:embed="rId4"/>
          <a:stretch>
            <a:fillRect/>
          </a:stretch>
        </p:blipFill>
        <p:spPr>
          <a:xfrm>
            <a:off x="8981541" y="1699572"/>
            <a:ext cx="1371597" cy="266699"/>
          </a:xfrm>
          <a:prstGeom prst="rect">
            <a:avLst/>
          </a:prstGeom>
          <a:ln>
            <a:solidFill>
              <a:schemeClr val="tx1">
                <a:lumMod val="95000"/>
                <a:lumOff val="5000"/>
              </a:schemeClr>
            </a:solidFill>
          </a:ln>
        </p:spPr>
      </p:pic>
      <p:pic>
        <p:nvPicPr>
          <p:cNvPr id="11" name="그림 10">
            <a:extLst>
              <a:ext uri="{FF2B5EF4-FFF2-40B4-BE49-F238E27FC236}">
                <a16:creationId xmlns:a16="http://schemas.microsoft.com/office/drawing/2014/main" id="{4CB20A83-002C-67E0-13F1-BA7DDE4BB160}"/>
              </a:ext>
            </a:extLst>
          </p:cNvPr>
          <p:cNvPicPr>
            <a:picLocks noChangeAspect="1"/>
          </p:cNvPicPr>
          <p:nvPr/>
        </p:nvPicPr>
        <p:blipFill>
          <a:blip r:embed="rId5"/>
          <a:stretch>
            <a:fillRect/>
          </a:stretch>
        </p:blipFill>
        <p:spPr>
          <a:xfrm>
            <a:off x="9090235" y="891801"/>
            <a:ext cx="1063758" cy="233507"/>
          </a:xfrm>
          <a:prstGeom prst="rect">
            <a:avLst/>
          </a:prstGeom>
          <a:ln>
            <a:solidFill>
              <a:schemeClr val="tx1">
                <a:lumMod val="95000"/>
                <a:lumOff val="5000"/>
              </a:schemeClr>
            </a:solidFill>
          </a:ln>
        </p:spPr>
      </p:pic>
      <p:pic>
        <p:nvPicPr>
          <p:cNvPr id="14" name="그림 13">
            <a:extLst>
              <a:ext uri="{FF2B5EF4-FFF2-40B4-BE49-F238E27FC236}">
                <a16:creationId xmlns:a16="http://schemas.microsoft.com/office/drawing/2014/main" id="{F00BAB61-7FD7-9801-B6DB-6AD9A0784540}"/>
              </a:ext>
            </a:extLst>
          </p:cNvPr>
          <p:cNvPicPr>
            <a:picLocks noChangeAspect="1"/>
          </p:cNvPicPr>
          <p:nvPr/>
        </p:nvPicPr>
        <p:blipFill>
          <a:blip r:embed="rId6"/>
          <a:stretch>
            <a:fillRect/>
          </a:stretch>
        </p:blipFill>
        <p:spPr>
          <a:xfrm>
            <a:off x="3324048" y="2110049"/>
            <a:ext cx="1663700" cy="266700"/>
          </a:xfrm>
          <a:prstGeom prst="rect">
            <a:avLst/>
          </a:prstGeom>
          <a:ln>
            <a:solidFill>
              <a:schemeClr val="tx1">
                <a:lumMod val="95000"/>
                <a:lumOff val="5000"/>
              </a:schemeClr>
            </a:solidFill>
          </a:ln>
        </p:spPr>
      </p:pic>
      <p:pic>
        <p:nvPicPr>
          <p:cNvPr id="20" name="그림 19">
            <a:extLst>
              <a:ext uri="{FF2B5EF4-FFF2-40B4-BE49-F238E27FC236}">
                <a16:creationId xmlns:a16="http://schemas.microsoft.com/office/drawing/2014/main" id="{A55846BC-05CB-069E-37AC-F15CD3ED90D0}"/>
              </a:ext>
            </a:extLst>
          </p:cNvPr>
          <p:cNvPicPr>
            <a:picLocks noChangeAspect="1"/>
          </p:cNvPicPr>
          <p:nvPr/>
        </p:nvPicPr>
        <p:blipFill>
          <a:blip r:embed="rId7"/>
          <a:stretch>
            <a:fillRect/>
          </a:stretch>
        </p:blipFill>
        <p:spPr>
          <a:xfrm>
            <a:off x="2624929" y="4860136"/>
            <a:ext cx="2032000" cy="254000"/>
          </a:xfrm>
          <a:prstGeom prst="rect">
            <a:avLst/>
          </a:prstGeom>
        </p:spPr>
      </p:pic>
      <p:pic>
        <p:nvPicPr>
          <p:cNvPr id="22" name="그림 21">
            <a:extLst>
              <a:ext uri="{FF2B5EF4-FFF2-40B4-BE49-F238E27FC236}">
                <a16:creationId xmlns:a16="http://schemas.microsoft.com/office/drawing/2014/main" id="{660641BB-0D6F-2F83-FEC7-9592B9FE5ED0}"/>
              </a:ext>
            </a:extLst>
          </p:cNvPr>
          <p:cNvPicPr>
            <a:picLocks noChangeAspect="1"/>
          </p:cNvPicPr>
          <p:nvPr/>
        </p:nvPicPr>
        <p:blipFill>
          <a:blip r:embed="rId8"/>
          <a:stretch>
            <a:fillRect/>
          </a:stretch>
        </p:blipFill>
        <p:spPr>
          <a:xfrm>
            <a:off x="838200" y="4847436"/>
            <a:ext cx="1701800" cy="279400"/>
          </a:xfrm>
          <a:prstGeom prst="rect">
            <a:avLst/>
          </a:prstGeom>
        </p:spPr>
      </p:pic>
      <p:sp>
        <p:nvSpPr>
          <p:cNvPr id="23" name="TextBox 22">
            <a:extLst>
              <a:ext uri="{FF2B5EF4-FFF2-40B4-BE49-F238E27FC236}">
                <a16:creationId xmlns:a16="http://schemas.microsoft.com/office/drawing/2014/main" id="{D2FE535E-401E-32E8-5D05-0EF2E6B83140}"/>
              </a:ext>
            </a:extLst>
          </p:cNvPr>
          <p:cNvSpPr txBox="1"/>
          <p:nvPr/>
        </p:nvSpPr>
        <p:spPr>
          <a:xfrm>
            <a:off x="4741858" y="4683513"/>
            <a:ext cx="4857750" cy="523220"/>
          </a:xfrm>
          <a:prstGeom prst="rect">
            <a:avLst/>
          </a:prstGeom>
          <a:noFill/>
          <a:ln>
            <a:solidFill>
              <a:schemeClr val="tx1">
                <a:lumMod val="95000"/>
                <a:lumOff val="5000"/>
              </a:schemeClr>
            </a:solidFill>
          </a:ln>
        </p:spPr>
        <p:txBody>
          <a:bodyPr wrap="square" rtlCol="0">
            <a:spAutoFit/>
          </a:bodyPr>
          <a:lstStyle/>
          <a:p>
            <a:r>
              <a:rPr kumimoji="1" lang="en" altLang="ko-KR" sz="1400" dirty="0"/>
              <a:t>produces a visualization file that shows the spread of sequence depths across the samples</a:t>
            </a:r>
          </a:p>
        </p:txBody>
      </p:sp>
      <p:pic>
        <p:nvPicPr>
          <p:cNvPr id="25" name="그림 24">
            <a:extLst>
              <a:ext uri="{FF2B5EF4-FFF2-40B4-BE49-F238E27FC236}">
                <a16:creationId xmlns:a16="http://schemas.microsoft.com/office/drawing/2014/main" id="{CB7B3D0A-3868-E790-2AC4-D7EB9D80B606}"/>
              </a:ext>
            </a:extLst>
          </p:cNvPr>
          <p:cNvPicPr>
            <a:picLocks noChangeAspect="1"/>
          </p:cNvPicPr>
          <p:nvPr/>
        </p:nvPicPr>
        <p:blipFill>
          <a:blip r:embed="rId9"/>
          <a:stretch>
            <a:fillRect/>
          </a:stretch>
        </p:blipFill>
        <p:spPr>
          <a:xfrm>
            <a:off x="8671449" y="1188669"/>
            <a:ext cx="1984019" cy="223838"/>
          </a:xfrm>
          <a:prstGeom prst="rect">
            <a:avLst/>
          </a:prstGeom>
          <a:ln>
            <a:solidFill>
              <a:schemeClr val="tx1">
                <a:lumMod val="95000"/>
                <a:lumOff val="5000"/>
              </a:schemeClr>
            </a:solidFill>
          </a:ln>
        </p:spPr>
      </p:pic>
      <p:pic>
        <p:nvPicPr>
          <p:cNvPr id="27" name="그림 26">
            <a:extLst>
              <a:ext uri="{FF2B5EF4-FFF2-40B4-BE49-F238E27FC236}">
                <a16:creationId xmlns:a16="http://schemas.microsoft.com/office/drawing/2014/main" id="{0AA10E03-8212-04E0-1227-DC93036D2335}"/>
              </a:ext>
            </a:extLst>
          </p:cNvPr>
          <p:cNvPicPr>
            <a:picLocks noChangeAspect="1"/>
          </p:cNvPicPr>
          <p:nvPr/>
        </p:nvPicPr>
        <p:blipFill>
          <a:blip r:embed="rId10"/>
          <a:stretch>
            <a:fillRect/>
          </a:stretch>
        </p:blipFill>
        <p:spPr>
          <a:xfrm>
            <a:off x="8671449" y="2016333"/>
            <a:ext cx="1984019" cy="243846"/>
          </a:xfrm>
          <a:prstGeom prst="rect">
            <a:avLst/>
          </a:prstGeom>
          <a:ln>
            <a:solidFill>
              <a:schemeClr val="tx1">
                <a:lumMod val="95000"/>
                <a:lumOff val="5000"/>
              </a:schemeClr>
            </a:solidFill>
          </a:ln>
        </p:spPr>
      </p:pic>
      <p:sp>
        <p:nvSpPr>
          <p:cNvPr id="29" name="TextBox 28">
            <a:extLst>
              <a:ext uri="{FF2B5EF4-FFF2-40B4-BE49-F238E27FC236}">
                <a16:creationId xmlns:a16="http://schemas.microsoft.com/office/drawing/2014/main" id="{9237C940-85E6-5039-5351-CC134D16B24D}"/>
              </a:ext>
            </a:extLst>
          </p:cNvPr>
          <p:cNvSpPr txBox="1"/>
          <p:nvPr/>
        </p:nvSpPr>
        <p:spPr>
          <a:xfrm>
            <a:off x="838200" y="5647724"/>
            <a:ext cx="6843712" cy="1015663"/>
          </a:xfrm>
          <a:prstGeom prst="rect">
            <a:avLst/>
          </a:prstGeom>
          <a:noFill/>
          <a:ln>
            <a:solidFill>
              <a:schemeClr val="tx1">
                <a:lumMod val="95000"/>
                <a:lumOff val="5000"/>
              </a:schemeClr>
            </a:solidFill>
          </a:ln>
        </p:spPr>
        <p:txBody>
          <a:bodyPr wrap="square" rtlCol="0">
            <a:spAutoFit/>
          </a:bodyPr>
          <a:lstStyle/>
          <a:p>
            <a:r>
              <a:rPr kumimoji="1" lang="en-US" altLang="ko-KR" b="1" dirty="0"/>
              <a:t>Feature?</a:t>
            </a:r>
          </a:p>
          <a:p>
            <a:r>
              <a:rPr kumimoji="1" lang="en-US" altLang="ko-KR" sz="1400" dirty="0"/>
              <a:t>→ Any unit of observation. </a:t>
            </a:r>
          </a:p>
          <a:p>
            <a:r>
              <a:rPr kumimoji="1" lang="en-US" altLang="ko-KR" sz="1400" dirty="0"/>
              <a:t>An OTU, a sequence variant, a gene, a metabolite…</a:t>
            </a:r>
            <a:r>
              <a:rPr kumimoji="1" lang="en-US" altLang="ko-KR" sz="1400" dirty="0" err="1"/>
              <a:t>etc</a:t>
            </a:r>
            <a:r>
              <a:rPr kumimoji="1" lang="en-US" altLang="ko-KR" sz="1400" dirty="0"/>
              <a:t>, </a:t>
            </a:r>
          </a:p>
          <a:p>
            <a:r>
              <a:rPr kumimoji="1" lang="en-US" altLang="ko-KR" sz="1400" dirty="0"/>
              <a:t>And a </a:t>
            </a:r>
            <a:r>
              <a:rPr kumimoji="1" lang="en-US" altLang="ko-KR" sz="1400" b="1" dirty="0"/>
              <a:t>feature table </a:t>
            </a:r>
            <a:r>
              <a:rPr kumimoji="1" lang="en-US" altLang="ko-KR" sz="1400" dirty="0"/>
              <a:t>is a matrix of sample-feature abundances</a:t>
            </a:r>
            <a:endParaRPr kumimoji="1" lang="ko-KR" altLang="en-US" sz="1400" dirty="0"/>
          </a:p>
        </p:txBody>
      </p:sp>
    </p:spTree>
    <p:extLst>
      <p:ext uri="{BB962C8B-B14F-4D97-AF65-F5344CB8AC3E}">
        <p14:creationId xmlns:p14="http://schemas.microsoft.com/office/powerpoint/2010/main" val="568970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54B62A-1895-5679-B1BA-68A975FCB91C}"/>
              </a:ext>
            </a:extLst>
          </p:cNvPr>
          <p:cNvSpPr>
            <a:spLocks noGrp="1"/>
          </p:cNvSpPr>
          <p:nvPr>
            <p:ph type="title"/>
          </p:nvPr>
        </p:nvSpPr>
        <p:spPr/>
        <p:txBody>
          <a:bodyPr/>
          <a:lstStyle/>
          <a:p>
            <a:r>
              <a:rPr kumimoji="1" lang="en-US" altLang="ko-KR" dirty="0"/>
              <a:t>Contents</a:t>
            </a:r>
            <a:endParaRPr kumimoji="1" lang="ko-KR" altLang="en-US" dirty="0"/>
          </a:p>
        </p:txBody>
      </p:sp>
      <p:sp>
        <p:nvSpPr>
          <p:cNvPr id="3" name="내용 개체 틀 2">
            <a:extLst>
              <a:ext uri="{FF2B5EF4-FFF2-40B4-BE49-F238E27FC236}">
                <a16:creationId xmlns:a16="http://schemas.microsoft.com/office/drawing/2014/main" id="{8AA316FB-0D59-D8E4-AABD-A274DE54ECB2}"/>
              </a:ext>
            </a:extLst>
          </p:cNvPr>
          <p:cNvSpPr>
            <a:spLocks noGrp="1"/>
          </p:cNvSpPr>
          <p:nvPr>
            <p:ph idx="1"/>
          </p:nvPr>
        </p:nvSpPr>
        <p:spPr/>
        <p:txBody>
          <a:bodyPr/>
          <a:lstStyle/>
          <a:p>
            <a:r>
              <a:rPr kumimoji="1" lang="en-US" altLang="ko-KR" dirty="0"/>
              <a:t>What is QIIME?</a:t>
            </a:r>
          </a:p>
          <a:p>
            <a:r>
              <a:rPr kumimoji="1" lang="en-US" altLang="ko-KR" dirty="0"/>
              <a:t>Terminology</a:t>
            </a:r>
          </a:p>
          <a:p>
            <a:r>
              <a:rPr kumimoji="1" lang="en-US" altLang="ko-KR" dirty="0"/>
              <a:t>Materials for QIIME2 protocol</a:t>
            </a:r>
          </a:p>
          <a:p>
            <a:r>
              <a:rPr kumimoji="1" lang="en-US" altLang="ko-KR" dirty="0"/>
              <a:t>Method</a:t>
            </a:r>
          </a:p>
        </p:txBody>
      </p:sp>
    </p:spTree>
    <p:extLst>
      <p:ext uri="{BB962C8B-B14F-4D97-AF65-F5344CB8AC3E}">
        <p14:creationId xmlns:p14="http://schemas.microsoft.com/office/powerpoint/2010/main" val="3753995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919D27D-CAE3-973C-F732-C8E396566CF0}"/>
              </a:ext>
            </a:extLst>
          </p:cNvPr>
          <p:cNvPicPr>
            <a:picLocks noChangeAspect="1"/>
          </p:cNvPicPr>
          <p:nvPr/>
        </p:nvPicPr>
        <p:blipFill>
          <a:blip r:embed="rId2"/>
          <a:stretch>
            <a:fillRect/>
          </a:stretch>
        </p:blipFill>
        <p:spPr>
          <a:xfrm>
            <a:off x="455123" y="315785"/>
            <a:ext cx="6369276" cy="1702677"/>
          </a:xfrm>
          <a:prstGeom prst="rect">
            <a:avLst/>
          </a:prstGeom>
        </p:spPr>
      </p:pic>
      <p:pic>
        <p:nvPicPr>
          <p:cNvPr id="6" name="그림 5">
            <a:extLst>
              <a:ext uri="{FF2B5EF4-FFF2-40B4-BE49-F238E27FC236}">
                <a16:creationId xmlns:a16="http://schemas.microsoft.com/office/drawing/2014/main" id="{EA8D50C6-4AE2-3AF0-06D0-C10F5F4E8D45}"/>
              </a:ext>
            </a:extLst>
          </p:cNvPr>
          <p:cNvPicPr>
            <a:picLocks noChangeAspect="1"/>
          </p:cNvPicPr>
          <p:nvPr/>
        </p:nvPicPr>
        <p:blipFill>
          <a:blip r:embed="rId3"/>
          <a:stretch>
            <a:fillRect/>
          </a:stretch>
        </p:blipFill>
        <p:spPr>
          <a:xfrm>
            <a:off x="455123" y="2064627"/>
            <a:ext cx="5760223" cy="2206043"/>
          </a:xfrm>
          <a:prstGeom prst="rect">
            <a:avLst/>
          </a:prstGeom>
        </p:spPr>
      </p:pic>
      <p:pic>
        <p:nvPicPr>
          <p:cNvPr id="8" name="그림 7">
            <a:extLst>
              <a:ext uri="{FF2B5EF4-FFF2-40B4-BE49-F238E27FC236}">
                <a16:creationId xmlns:a16="http://schemas.microsoft.com/office/drawing/2014/main" id="{F9010AED-0873-2420-6585-F06621DCDCB5}"/>
              </a:ext>
            </a:extLst>
          </p:cNvPr>
          <p:cNvPicPr>
            <a:picLocks noChangeAspect="1"/>
          </p:cNvPicPr>
          <p:nvPr/>
        </p:nvPicPr>
        <p:blipFill>
          <a:blip r:embed="rId4"/>
          <a:stretch>
            <a:fillRect/>
          </a:stretch>
        </p:blipFill>
        <p:spPr>
          <a:xfrm>
            <a:off x="6263257" y="1393076"/>
            <a:ext cx="5480028" cy="4071848"/>
          </a:xfrm>
          <a:prstGeom prst="rect">
            <a:avLst/>
          </a:prstGeom>
        </p:spPr>
      </p:pic>
      <p:pic>
        <p:nvPicPr>
          <p:cNvPr id="10" name="그림 9">
            <a:extLst>
              <a:ext uri="{FF2B5EF4-FFF2-40B4-BE49-F238E27FC236}">
                <a16:creationId xmlns:a16="http://schemas.microsoft.com/office/drawing/2014/main" id="{95162588-FC88-BAF5-366E-3B7B96C5806F}"/>
              </a:ext>
            </a:extLst>
          </p:cNvPr>
          <p:cNvPicPr>
            <a:picLocks noChangeAspect="1"/>
          </p:cNvPicPr>
          <p:nvPr/>
        </p:nvPicPr>
        <p:blipFill>
          <a:blip r:embed="rId5"/>
          <a:stretch>
            <a:fillRect/>
          </a:stretch>
        </p:blipFill>
        <p:spPr>
          <a:xfrm>
            <a:off x="503034" y="4249155"/>
            <a:ext cx="5664403" cy="2293060"/>
          </a:xfrm>
          <a:prstGeom prst="rect">
            <a:avLst/>
          </a:prstGeom>
        </p:spPr>
      </p:pic>
      <p:sp>
        <p:nvSpPr>
          <p:cNvPr id="11" name="TextBox 10">
            <a:extLst>
              <a:ext uri="{FF2B5EF4-FFF2-40B4-BE49-F238E27FC236}">
                <a16:creationId xmlns:a16="http://schemas.microsoft.com/office/drawing/2014/main" id="{959C280F-5BED-E1C6-4803-04BBCDD4B8C4}"/>
              </a:ext>
            </a:extLst>
          </p:cNvPr>
          <p:cNvSpPr txBox="1"/>
          <p:nvPr/>
        </p:nvSpPr>
        <p:spPr>
          <a:xfrm>
            <a:off x="10720387" y="6500813"/>
            <a:ext cx="1471613" cy="253916"/>
          </a:xfrm>
          <a:prstGeom prst="rect">
            <a:avLst/>
          </a:prstGeom>
          <a:noFill/>
        </p:spPr>
        <p:txBody>
          <a:bodyPr wrap="square" rtlCol="0">
            <a:spAutoFit/>
          </a:bodyPr>
          <a:lstStyle/>
          <a:p>
            <a:r>
              <a:rPr kumimoji="1" lang="en-US" altLang="ko-KR" sz="1050" dirty="0"/>
              <a:t>YOUTUBE-QIIME2</a:t>
            </a:r>
            <a:endParaRPr kumimoji="1" lang="ko-KR" altLang="en-US" sz="1050" dirty="0"/>
          </a:p>
        </p:txBody>
      </p:sp>
      <p:pic>
        <p:nvPicPr>
          <p:cNvPr id="13" name="그림 12">
            <a:extLst>
              <a:ext uri="{FF2B5EF4-FFF2-40B4-BE49-F238E27FC236}">
                <a16:creationId xmlns:a16="http://schemas.microsoft.com/office/drawing/2014/main" id="{D7610C2C-9815-DA7B-70E8-5B49018956B0}"/>
              </a:ext>
            </a:extLst>
          </p:cNvPr>
          <p:cNvPicPr>
            <a:picLocks noChangeAspect="1"/>
          </p:cNvPicPr>
          <p:nvPr/>
        </p:nvPicPr>
        <p:blipFill>
          <a:blip r:embed="rId6"/>
          <a:stretch>
            <a:fillRect/>
          </a:stretch>
        </p:blipFill>
        <p:spPr>
          <a:xfrm>
            <a:off x="6986587" y="315785"/>
            <a:ext cx="4999037" cy="739961"/>
          </a:xfrm>
          <a:prstGeom prst="rect">
            <a:avLst/>
          </a:prstGeom>
        </p:spPr>
      </p:pic>
      <p:sp>
        <p:nvSpPr>
          <p:cNvPr id="14" name="TextBox 13">
            <a:extLst>
              <a:ext uri="{FF2B5EF4-FFF2-40B4-BE49-F238E27FC236}">
                <a16:creationId xmlns:a16="http://schemas.microsoft.com/office/drawing/2014/main" id="{69F6D5C9-6DFB-269D-3EC8-786023C8CD62}"/>
              </a:ext>
            </a:extLst>
          </p:cNvPr>
          <p:cNvSpPr txBox="1"/>
          <p:nvPr/>
        </p:nvSpPr>
        <p:spPr>
          <a:xfrm>
            <a:off x="7786687" y="5383039"/>
            <a:ext cx="3100388" cy="276999"/>
          </a:xfrm>
          <a:prstGeom prst="rect">
            <a:avLst/>
          </a:prstGeom>
          <a:noFill/>
          <a:ln>
            <a:solidFill>
              <a:schemeClr val="tx1">
                <a:lumMod val="95000"/>
                <a:lumOff val="5000"/>
              </a:schemeClr>
            </a:solidFill>
          </a:ln>
        </p:spPr>
        <p:txBody>
          <a:bodyPr wrap="square" rtlCol="0">
            <a:spAutoFit/>
          </a:bodyPr>
          <a:lstStyle/>
          <a:p>
            <a:r>
              <a:rPr kumimoji="1" lang="en-US" altLang="ko-KR" sz="1200" dirty="0"/>
              <a:t>X-axis : frequency of features per sample</a:t>
            </a:r>
            <a:endParaRPr kumimoji="1" lang="en" altLang="ko-KR" sz="1200" dirty="0"/>
          </a:p>
        </p:txBody>
      </p:sp>
      <p:sp>
        <p:nvSpPr>
          <p:cNvPr id="15" name="TextBox 14">
            <a:extLst>
              <a:ext uri="{FF2B5EF4-FFF2-40B4-BE49-F238E27FC236}">
                <a16:creationId xmlns:a16="http://schemas.microsoft.com/office/drawing/2014/main" id="{B6163489-2E9D-FE04-5279-2F403D09655F}"/>
              </a:ext>
            </a:extLst>
          </p:cNvPr>
          <p:cNvSpPr txBox="1"/>
          <p:nvPr/>
        </p:nvSpPr>
        <p:spPr>
          <a:xfrm>
            <a:off x="5110336" y="1672213"/>
            <a:ext cx="1636816" cy="246221"/>
          </a:xfrm>
          <a:prstGeom prst="rect">
            <a:avLst/>
          </a:prstGeom>
          <a:noFill/>
          <a:ln>
            <a:solidFill>
              <a:schemeClr val="tx1">
                <a:lumMod val="95000"/>
                <a:lumOff val="5000"/>
              </a:schemeClr>
            </a:solidFill>
          </a:ln>
        </p:spPr>
        <p:txBody>
          <a:bodyPr wrap="square" rtlCol="0">
            <a:spAutoFit/>
          </a:bodyPr>
          <a:lstStyle/>
          <a:p>
            <a:r>
              <a:rPr kumimoji="1" lang="en-US" altLang="ko-KR" sz="1000" dirty="0"/>
              <a:t>Total number of features</a:t>
            </a:r>
            <a:endParaRPr kumimoji="1" lang="en" altLang="ko-KR" sz="1000" dirty="0"/>
          </a:p>
        </p:txBody>
      </p:sp>
      <p:sp>
        <p:nvSpPr>
          <p:cNvPr id="17" name="TextBox 16">
            <a:extLst>
              <a:ext uri="{FF2B5EF4-FFF2-40B4-BE49-F238E27FC236}">
                <a16:creationId xmlns:a16="http://schemas.microsoft.com/office/drawing/2014/main" id="{3111ECF1-ACE2-7C5C-D66F-628E806E2F0D}"/>
              </a:ext>
            </a:extLst>
          </p:cNvPr>
          <p:cNvSpPr txBox="1"/>
          <p:nvPr/>
        </p:nvSpPr>
        <p:spPr>
          <a:xfrm>
            <a:off x="2012469" y="2620983"/>
            <a:ext cx="1636816" cy="400110"/>
          </a:xfrm>
          <a:prstGeom prst="rect">
            <a:avLst/>
          </a:prstGeom>
          <a:noFill/>
          <a:ln>
            <a:solidFill>
              <a:schemeClr val="tx1">
                <a:lumMod val="95000"/>
                <a:lumOff val="5000"/>
              </a:schemeClr>
            </a:solidFill>
          </a:ln>
        </p:spPr>
        <p:txBody>
          <a:bodyPr wrap="square" rtlCol="0">
            <a:spAutoFit/>
          </a:bodyPr>
          <a:lstStyle/>
          <a:p>
            <a:r>
              <a:rPr kumimoji="1" lang="en-US" altLang="ko-KR" sz="1000" dirty="0"/>
              <a:t>Sample which has the least features → has 252</a:t>
            </a:r>
            <a:endParaRPr kumimoji="1" lang="en" altLang="ko-KR" sz="1000" dirty="0"/>
          </a:p>
        </p:txBody>
      </p:sp>
    </p:spTree>
    <p:extLst>
      <p:ext uri="{BB962C8B-B14F-4D97-AF65-F5344CB8AC3E}">
        <p14:creationId xmlns:p14="http://schemas.microsoft.com/office/powerpoint/2010/main" val="4031100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descr="테이블이(가) 표시된 사진&#10;&#10;자동 생성된 설명">
            <a:extLst>
              <a:ext uri="{FF2B5EF4-FFF2-40B4-BE49-F238E27FC236}">
                <a16:creationId xmlns:a16="http://schemas.microsoft.com/office/drawing/2014/main" id="{FE233E93-2E8A-0AA8-2C9F-B3B58E64DE30}"/>
              </a:ext>
            </a:extLst>
          </p:cNvPr>
          <p:cNvPicPr>
            <a:picLocks noGrp="1" noChangeAspect="1"/>
          </p:cNvPicPr>
          <p:nvPr>
            <p:ph idx="1"/>
          </p:nvPr>
        </p:nvPicPr>
        <p:blipFill>
          <a:blip r:embed="rId2"/>
          <a:stretch>
            <a:fillRect/>
          </a:stretch>
        </p:blipFill>
        <p:spPr>
          <a:xfrm>
            <a:off x="563563" y="551659"/>
            <a:ext cx="4978400" cy="3213100"/>
          </a:xfrm>
        </p:spPr>
      </p:pic>
      <p:pic>
        <p:nvPicPr>
          <p:cNvPr id="7" name="그림 6" descr="텍스트이(가) 표시된 사진&#10;&#10;자동 생성된 설명">
            <a:extLst>
              <a:ext uri="{FF2B5EF4-FFF2-40B4-BE49-F238E27FC236}">
                <a16:creationId xmlns:a16="http://schemas.microsoft.com/office/drawing/2014/main" id="{C056400C-0056-2349-1C36-76FFF8CDAC9F}"/>
              </a:ext>
            </a:extLst>
          </p:cNvPr>
          <p:cNvPicPr>
            <a:picLocks noChangeAspect="1"/>
          </p:cNvPicPr>
          <p:nvPr/>
        </p:nvPicPr>
        <p:blipFill>
          <a:blip r:embed="rId3"/>
          <a:stretch>
            <a:fillRect/>
          </a:stretch>
        </p:blipFill>
        <p:spPr>
          <a:xfrm>
            <a:off x="6991349" y="209125"/>
            <a:ext cx="3429000" cy="3975100"/>
          </a:xfrm>
          <a:prstGeom prst="rect">
            <a:avLst/>
          </a:prstGeom>
        </p:spPr>
      </p:pic>
      <p:sp>
        <p:nvSpPr>
          <p:cNvPr id="8" name="TextBox 7">
            <a:extLst>
              <a:ext uri="{FF2B5EF4-FFF2-40B4-BE49-F238E27FC236}">
                <a16:creationId xmlns:a16="http://schemas.microsoft.com/office/drawing/2014/main" id="{0054AE39-EF98-7AC3-5ED1-DD327CD6F2A6}"/>
              </a:ext>
            </a:extLst>
          </p:cNvPr>
          <p:cNvSpPr txBox="1"/>
          <p:nvPr/>
        </p:nvSpPr>
        <p:spPr>
          <a:xfrm>
            <a:off x="7486649" y="4308062"/>
            <a:ext cx="2390775" cy="276999"/>
          </a:xfrm>
          <a:prstGeom prst="rect">
            <a:avLst/>
          </a:prstGeom>
          <a:noFill/>
          <a:ln>
            <a:solidFill>
              <a:schemeClr val="tx1">
                <a:lumMod val="95000"/>
                <a:lumOff val="5000"/>
              </a:schemeClr>
            </a:solidFill>
          </a:ln>
        </p:spPr>
        <p:txBody>
          <a:bodyPr wrap="square" rtlCol="0">
            <a:spAutoFit/>
          </a:bodyPr>
          <a:lstStyle/>
          <a:p>
            <a:r>
              <a:rPr kumimoji="1" lang="en-US" altLang="ko-KR" sz="1200" dirty="0"/>
              <a:t>Selecting metadata categories </a:t>
            </a:r>
            <a:endParaRPr kumimoji="1" lang="en" altLang="ko-KR" sz="1200" dirty="0"/>
          </a:p>
        </p:txBody>
      </p:sp>
      <p:sp>
        <p:nvSpPr>
          <p:cNvPr id="9" name="TextBox 8">
            <a:extLst>
              <a:ext uri="{FF2B5EF4-FFF2-40B4-BE49-F238E27FC236}">
                <a16:creationId xmlns:a16="http://schemas.microsoft.com/office/drawing/2014/main" id="{1D38A9E6-0CBD-22F3-1B85-D1543FE7DC35}"/>
              </a:ext>
            </a:extLst>
          </p:cNvPr>
          <p:cNvSpPr txBox="1"/>
          <p:nvPr/>
        </p:nvSpPr>
        <p:spPr>
          <a:xfrm>
            <a:off x="1724025" y="3907226"/>
            <a:ext cx="2657475" cy="276999"/>
          </a:xfrm>
          <a:prstGeom prst="rect">
            <a:avLst/>
          </a:prstGeom>
          <a:noFill/>
          <a:ln>
            <a:solidFill>
              <a:schemeClr val="tx1">
                <a:lumMod val="95000"/>
                <a:lumOff val="5000"/>
              </a:schemeClr>
            </a:solidFill>
          </a:ln>
        </p:spPr>
        <p:txBody>
          <a:bodyPr wrap="square" rtlCol="0">
            <a:spAutoFit/>
          </a:bodyPr>
          <a:lstStyle/>
          <a:p>
            <a:r>
              <a:rPr kumimoji="1" lang="en-US" altLang="ko-KR" sz="1200" dirty="0"/>
              <a:t>Counting features by each sample</a:t>
            </a:r>
            <a:endParaRPr kumimoji="1" lang="en" altLang="ko-KR" sz="1200" dirty="0"/>
          </a:p>
        </p:txBody>
      </p:sp>
      <p:sp>
        <p:nvSpPr>
          <p:cNvPr id="10" name="TextBox 9">
            <a:extLst>
              <a:ext uri="{FF2B5EF4-FFF2-40B4-BE49-F238E27FC236}">
                <a16:creationId xmlns:a16="http://schemas.microsoft.com/office/drawing/2014/main" id="{7CE79DA3-3E84-5DC5-4E46-BA3B1D09666F}"/>
              </a:ext>
            </a:extLst>
          </p:cNvPr>
          <p:cNvSpPr txBox="1"/>
          <p:nvPr/>
        </p:nvSpPr>
        <p:spPr>
          <a:xfrm>
            <a:off x="10720387" y="6500813"/>
            <a:ext cx="1471613" cy="253916"/>
          </a:xfrm>
          <a:prstGeom prst="rect">
            <a:avLst/>
          </a:prstGeom>
          <a:noFill/>
        </p:spPr>
        <p:txBody>
          <a:bodyPr wrap="square" rtlCol="0">
            <a:spAutoFit/>
          </a:bodyPr>
          <a:lstStyle/>
          <a:p>
            <a:r>
              <a:rPr kumimoji="1" lang="en-US" altLang="ko-KR" sz="1050" dirty="0"/>
              <a:t>YOUTUBE-QIIME2</a:t>
            </a:r>
            <a:endParaRPr kumimoji="1" lang="ko-KR" altLang="en-US" sz="1050" dirty="0"/>
          </a:p>
        </p:txBody>
      </p:sp>
      <p:pic>
        <p:nvPicPr>
          <p:cNvPr id="12" name="그림 11">
            <a:extLst>
              <a:ext uri="{FF2B5EF4-FFF2-40B4-BE49-F238E27FC236}">
                <a16:creationId xmlns:a16="http://schemas.microsoft.com/office/drawing/2014/main" id="{7200EFA4-DF9A-65F6-1E34-4550CD38854C}"/>
              </a:ext>
            </a:extLst>
          </p:cNvPr>
          <p:cNvPicPr>
            <a:picLocks noChangeAspect="1"/>
          </p:cNvPicPr>
          <p:nvPr/>
        </p:nvPicPr>
        <p:blipFill>
          <a:blip r:embed="rId4"/>
          <a:stretch>
            <a:fillRect/>
          </a:stretch>
        </p:blipFill>
        <p:spPr>
          <a:xfrm>
            <a:off x="681183" y="5083563"/>
            <a:ext cx="3990680" cy="774311"/>
          </a:xfrm>
          <a:prstGeom prst="rect">
            <a:avLst/>
          </a:prstGeom>
        </p:spPr>
      </p:pic>
      <p:sp>
        <p:nvSpPr>
          <p:cNvPr id="13" name="TextBox 12">
            <a:extLst>
              <a:ext uri="{FF2B5EF4-FFF2-40B4-BE49-F238E27FC236}">
                <a16:creationId xmlns:a16="http://schemas.microsoft.com/office/drawing/2014/main" id="{21667B5D-6FBF-011D-83F8-7156253D58D1}"/>
              </a:ext>
            </a:extLst>
          </p:cNvPr>
          <p:cNvSpPr txBox="1"/>
          <p:nvPr/>
        </p:nvSpPr>
        <p:spPr>
          <a:xfrm>
            <a:off x="2457450" y="6167841"/>
            <a:ext cx="2957512" cy="276999"/>
          </a:xfrm>
          <a:prstGeom prst="rect">
            <a:avLst/>
          </a:prstGeom>
          <a:noFill/>
          <a:ln>
            <a:solidFill>
              <a:schemeClr val="tx1">
                <a:lumMod val="95000"/>
                <a:lumOff val="5000"/>
              </a:schemeClr>
            </a:solidFill>
          </a:ln>
        </p:spPr>
        <p:txBody>
          <a:bodyPr wrap="square" rtlCol="0">
            <a:spAutoFit/>
          </a:bodyPr>
          <a:lstStyle/>
          <a:p>
            <a:r>
              <a:rPr kumimoji="1" lang="en-US" altLang="ko-KR" sz="1200" dirty="0"/>
              <a:t>Also able to control sample depth↑→</a:t>
            </a:r>
            <a:endParaRPr kumimoji="1" lang="en" altLang="ko-KR" sz="1200" dirty="0"/>
          </a:p>
        </p:txBody>
      </p:sp>
      <p:pic>
        <p:nvPicPr>
          <p:cNvPr id="15" name="그림 14">
            <a:extLst>
              <a:ext uri="{FF2B5EF4-FFF2-40B4-BE49-F238E27FC236}">
                <a16:creationId xmlns:a16="http://schemas.microsoft.com/office/drawing/2014/main" id="{0A1FF6D2-757E-EE3A-207A-D4E2AB365AB0}"/>
              </a:ext>
            </a:extLst>
          </p:cNvPr>
          <p:cNvPicPr>
            <a:picLocks noChangeAspect="1"/>
          </p:cNvPicPr>
          <p:nvPr/>
        </p:nvPicPr>
        <p:blipFill>
          <a:blip r:embed="rId5"/>
          <a:stretch>
            <a:fillRect/>
          </a:stretch>
        </p:blipFill>
        <p:spPr>
          <a:xfrm>
            <a:off x="5635623" y="4838680"/>
            <a:ext cx="3702052" cy="1810195"/>
          </a:xfrm>
          <a:prstGeom prst="rect">
            <a:avLst/>
          </a:prstGeom>
        </p:spPr>
      </p:pic>
    </p:spTree>
    <p:extLst>
      <p:ext uri="{BB962C8B-B14F-4D97-AF65-F5344CB8AC3E}">
        <p14:creationId xmlns:p14="http://schemas.microsoft.com/office/powerpoint/2010/main" val="2159549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descr="텍스트이(가) 표시된 사진&#10;&#10;자동 생성된 설명">
            <a:extLst>
              <a:ext uri="{FF2B5EF4-FFF2-40B4-BE49-F238E27FC236}">
                <a16:creationId xmlns:a16="http://schemas.microsoft.com/office/drawing/2014/main" id="{7CFE845B-8E40-AAEF-763F-38408D37AE55}"/>
              </a:ext>
            </a:extLst>
          </p:cNvPr>
          <p:cNvPicPr>
            <a:picLocks noChangeAspect="1"/>
          </p:cNvPicPr>
          <p:nvPr/>
        </p:nvPicPr>
        <p:blipFill>
          <a:blip r:embed="rId2"/>
          <a:stretch>
            <a:fillRect/>
          </a:stretch>
        </p:blipFill>
        <p:spPr>
          <a:xfrm>
            <a:off x="695325" y="917570"/>
            <a:ext cx="4305300" cy="2990292"/>
          </a:xfrm>
          <a:prstGeom prst="rect">
            <a:avLst/>
          </a:prstGeom>
        </p:spPr>
      </p:pic>
      <p:pic>
        <p:nvPicPr>
          <p:cNvPr id="8" name="그림 7" descr="테이블이(가) 표시된 사진&#10;&#10;자동 생성된 설명">
            <a:extLst>
              <a:ext uri="{FF2B5EF4-FFF2-40B4-BE49-F238E27FC236}">
                <a16:creationId xmlns:a16="http://schemas.microsoft.com/office/drawing/2014/main" id="{1ABB62C7-B646-4A06-CF53-55CE19CB57F7}"/>
              </a:ext>
            </a:extLst>
          </p:cNvPr>
          <p:cNvPicPr>
            <a:picLocks noChangeAspect="1"/>
          </p:cNvPicPr>
          <p:nvPr/>
        </p:nvPicPr>
        <p:blipFill>
          <a:blip r:embed="rId3"/>
          <a:stretch>
            <a:fillRect/>
          </a:stretch>
        </p:blipFill>
        <p:spPr>
          <a:xfrm>
            <a:off x="5032963" y="712166"/>
            <a:ext cx="4827768" cy="3374054"/>
          </a:xfrm>
          <a:prstGeom prst="rect">
            <a:avLst/>
          </a:prstGeom>
        </p:spPr>
      </p:pic>
      <p:sp>
        <p:nvSpPr>
          <p:cNvPr id="9" name="TextBox 8">
            <a:extLst>
              <a:ext uri="{FF2B5EF4-FFF2-40B4-BE49-F238E27FC236}">
                <a16:creationId xmlns:a16="http://schemas.microsoft.com/office/drawing/2014/main" id="{484133E5-36B4-65FE-33C2-520A06AD127D}"/>
              </a:ext>
            </a:extLst>
          </p:cNvPr>
          <p:cNvSpPr txBox="1"/>
          <p:nvPr/>
        </p:nvSpPr>
        <p:spPr>
          <a:xfrm>
            <a:off x="695325" y="205338"/>
            <a:ext cx="1819276" cy="369332"/>
          </a:xfrm>
          <a:prstGeom prst="rect">
            <a:avLst/>
          </a:prstGeom>
          <a:noFill/>
          <a:ln>
            <a:solidFill>
              <a:schemeClr val="tx1">
                <a:lumMod val="95000"/>
                <a:lumOff val="5000"/>
              </a:schemeClr>
            </a:solidFill>
          </a:ln>
        </p:spPr>
        <p:txBody>
          <a:bodyPr wrap="square" rtlCol="0">
            <a:spAutoFit/>
          </a:bodyPr>
          <a:lstStyle/>
          <a:p>
            <a:r>
              <a:rPr kumimoji="1" lang="en-US" altLang="ko-KR" b="1" dirty="0"/>
              <a:t>Feature detail</a:t>
            </a:r>
            <a:endParaRPr kumimoji="1" lang="en" altLang="ko-KR" b="1" dirty="0"/>
          </a:p>
        </p:txBody>
      </p:sp>
      <p:sp>
        <p:nvSpPr>
          <p:cNvPr id="10" name="TextBox 9">
            <a:extLst>
              <a:ext uri="{FF2B5EF4-FFF2-40B4-BE49-F238E27FC236}">
                <a16:creationId xmlns:a16="http://schemas.microsoft.com/office/drawing/2014/main" id="{133BAB12-DFF3-9F4F-E08F-F2A309E7123C}"/>
              </a:ext>
            </a:extLst>
          </p:cNvPr>
          <p:cNvSpPr txBox="1"/>
          <p:nvPr/>
        </p:nvSpPr>
        <p:spPr>
          <a:xfrm>
            <a:off x="695325" y="763681"/>
            <a:ext cx="1047750" cy="307777"/>
          </a:xfrm>
          <a:prstGeom prst="rect">
            <a:avLst/>
          </a:prstGeom>
          <a:noFill/>
          <a:ln>
            <a:solidFill>
              <a:schemeClr val="tx1">
                <a:lumMod val="95000"/>
                <a:lumOff val="5000"/>
              </a:schemeClr>
            </a:solidFill>
          </a:ln>
        </p:spPr>
        <p:txBody>
          <a:bodyPr wrap="square" rtlCol="0">
            <a:spAutoFit/>
          </a:bodyPr>
          <a:lstStyle/>
          <a:p>
            <a:r>
              <a:rPr kumimoji="1" lang="en-US" altLang="ko-KR" sz="1400" b="1" dirty="0"/>
              <a:t>Feature</a:t>
            </a:r>
            <a:endParaRPr kumimoji="1" lang="en" altLang="ko-KR" sz="1400" b="1" dirty="0"/>
          </a:p>
        </p:txBody>
      </p:sp>
      <p:sp>
        <p:nvSpPr>
          <p:cNvPr id="11" name="TextBox 10">
            <a:extLst>
              <a:ext uri="{FF2B5EF4-FFF2-40B4-BE49-F238E27FC236}">
                <a16:creationId xmlns:a16="http://schemas.microsoft.com/office/drawing/2014/main" id="{02CA7AE0-0D82-97A3-39F0-B494AD2B4850}"/>
              </a:ext>
            </a:extLst>
          </p:cNvPr>
          <p:cNvSpPr txBox="1"/>
          <p:nvPr/>
        </p:nvSpPr>
        <p:spPr>
          <a:xfrm>
            <a:off x="695325" y="3907862"/>
            <a:ext cx="3448050" cy="307777"/>
          </a:xfrm>
          <a:prstGeom prst="rect">
            <a:avLst/>
          </a:prstGeom>
          <a:noFill/>
        </p:spPr>
        <p:txBody>
          <a:bodyPr wrap="square" rtlCol="0">
            <a:spAutoFit/>
          </a:bodyPr>
          <a:lstStyle/>
          <a:p>
            <a:r>
              <a:rPr kumimoji="1" lang="en-US" altLang="ko-KR" sz="1400" dirty="0"/>
              <a:t>↑Can relate to actual </a:t>
            </a:r>
            <a:r>
              <a:rPr kumimoji="1" lang="en-US" altLang="ko-KR" sz="1400" dirty="0" err="1"/>
              <a:t>asv</a:t>
            </a:r>
            <a:r>
              <a:rPr kumimoji="1" lang="en-US" altLang="ko-KR" sz="1400" dirty="0"/>
              <a:t> sequence</a:t>
            </a:r>
            <a:endParaRPr kumimoji="1" lang="ko-KR" altLang="en-US" sz="1400" dirty="0"/>
          </a:p>
        </p:txBody>
      </p:sp>
      <p:pic>
        <p:nvPicPr>
          <p:cNvPr id="13" name="그림 12" descr="텍스트이(가) 표시된 사진&#10;&#10;자동 생성된 설명">
            <a:extLst>
              <a:ext uri="{FF2B5EF4-FFF2-40B4-BE49-F238E27FC236}">
                <a16:creationId xmlns:a16="http://schemas.microsoft.com/office/drawing/2014/main" id="{439B16AE-9329-BA52-26DD-122FCC3561B5}"/>
              </a:ext>
            </a:extLst>
          </p:cNvPr>
          <p:cNvPicPr>
            <a:picLocks noChangeAspect="1"/>
          </p:cNvPicPr>
          <p:nvPr/>
        </p:nvPicPr>
        <p:blipFill>
          <a:blip r:embed="rId4"/>
          <a:stretch>
            <a:fillRect/>
          </a:stretch>
        </p:blipFill>
        <p:spPr>
          <a:xfrm>
            <a:off x="695325" y="4994807"/>
            <a:ext cx="7516334" cy="1759922"/>
          </a:xfrm>
          <a:prstGeom prst="rect">
            <a:avLst/>
          </a:prstGeom>
        </p:spPr>
      </p:pic>
      <p:sp>
        <p:nvSpPr>
          <p:cNvPr id="16" name="TextBox 15">
            <a:extLst>
              <a:ext uri="{FF2B5EF4-FFF2-40B4-BE49-F238E27FC236}">
                <a16:creationId xmlns:a16="http://schemas.microsoft.com/office/drawing/2014/main" id="{09E5D051-D6D3-9D28-7B5E-EB99242C5C58}"/>
              </a:ext>
            </a:extLst>
          </p:cNvPr>
          <p:cNvSpPr txBox="1"/>
          <p:nvPr/>
        </p:nvSpPr>
        <p:spPr>
          <a:xfrm>
            <a:off x="10720387" y="6500813"/>
            <a:ext cx="1471613" cy="253916"/>
          </a:xfrm>
          <a:prstGeom prst="rect">
            <a:avLst/>
          </a:prstGeom>
          <a:noFill/>
        </p:spPr>
        <p:txBody>
          <a:bodyPr wrap="square" rtlCol="0">
            <a:spAutoFit/>
          </a:bodyPr>
          <a:lstStyle/>
          <a:p>
            <a:r>
              <a:rPr kumimoji="1" lang="en-US" altLang="ko-KR" sz="1050" dirty="0"/>
              <a:t>YOUTUBE-QIIME2</a:t>
            </a:r>
            <a:endParaRPr kumimoji="1" lang="ko-KR" altLang="en-US" sz="1050" dirty="0"/>
          </a:p>
        </p:txBody>
      </p:sp>
      <p:sp>
        <p:nvSpPr>
          <p:cNvPr id="17" name="TextBox 16">
            <a:extLst>
              <a:ext uri="{FF2B5EF4-FFF2-40B4-BE49-F238E27FC236}">
                <a16:creationId xmlns:a16="http://schemas.microsoft.com/office/drawing/2014/main" id="{0A305AC0-9BCD-47DE-E913-9B93BF555CAC}"/>
              </a:ext>
            </a:extLst>
          </p:cNvPr>
          <p:cNvSpPr txBox="1"/>
          <p:nvPr/>
        </p:nvSpPr>
        <p:spPr>
          <a:xfrm>
            <a:off x="695325" y="4625475"/>
            <a:ext cx="8477250" cy="338554"/>
          </a:xfrm>
          <a:prstGeom prst="rect">
            <a:avLst/>
          </a:prstGeom>
          <a:noFill/>
        </p:spPr>
        <p:txBody>
          <a:bodyPr wrap="square" rtlCol="0">
            <a:spAutoFit/>
          </a:bodyPr>
          <a:lstStyle/>
          <a:p>
            <a:r>
              <a:rPr kumimoji="1" lang="en-US" altLang="ko-KR" sz="1600" dirty="0"/>
              <a:t>And, generate summaries of full table and sequence data → rep-</a:t>
            </a:r>
            <a:r>
              <a:rPr kumimoji="1" lang="en-US" altLang="ko-KR" sz="1600" dirty="0" err="1"/>
              <a:t>seqs.qzv</a:t>
            </a:r>
            <a:endParaRPr kumimoji="1" lang="ko-KR" altLang="en-US" sz="1600" dirty="0"/>
          </a:p>
        </p:txBody>
      </p:sp>
    </p:spTree>
    <p:extLst>
      <p:ext uri="{BB962C8B-B14F-4D97-AF65-F5344CB8AC3E}">
        <p14:creationId xmlns:p14="http://schemas.microsoft.com/office/powerpoint/2010/main" val="679780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A22B46C5-C22F-62B7-EAE4-141372F439DC}"/>
              </a:ext>
            </a:extLst>
          </p:cNvPr>
          <p:cNvPicPr>
            <a:picLocks noGrp="1" noChangeAspect="1"/>
          </p:cNvPicPr>
          <p:nvPr>
            <p:ph idx="1"/>
          </p:nvPr>
        </p:nvPicPr>
        <p:blipFill>
          <a:blip r:embed="rId2"/>
          <a:stretch>
            <a:fillRect/>
          </a:stretch>
        </p:blipFill>
        <p:spPr>
          <a:xfrm>
            <a:off x="295274" y="3237625"/>
            <a:ext cx="6053137" cy="3262609"/>
          </a:xfrm>
        </p:spPr>
      </p:pic>
      <p:pic>
        <p:nvPicPr>
          <p:cNvPr id="6" name="그림 5">
            <a:extLst>
              <a:ext uri="{FF2B5EF4-FFF2-40B4-BE49-F238E27FC236}">
                <a16:creationId xmlns:a16="http://schemas.microsoft.com/office/drawing/2014/main" id="{D7F5E78D-52BF-006F-68E7-273E1E865040}"/>
              </a:ext>
            </a:extLst>
          </p:cNvPr>
          <p:cNvPicPr>
            <a:picLocks noChangeAspect="1"/>
          </p:cNvPicPr>
          <p:nvPr/>
        </p:nvPicPr>
        <p:blipFill>
          <a:blip r:embed="rId3"/>
          <a:stretch>
            <a:fillRect/>
          </a:stretch>
        </p:blipFill>
        <p:spPr>
          <a:xfrm>
            <a:off x="795338" y="514928"/>
            <a:ext cx="6915149" cy="2415218"/>
          </a:xfrm>
          <a:prstGeom prst="rect">
            <a:avLst/>
          </a:prstGeom>
        </p:spPr>
      </p:pic>
      <p:sp>
        <p:nvSpPr>
          <p:cNvPr id="7" name="TextBox 6">
            <a:extLst>
              <a:ext uri="{FF2B5EF4-FFF2-40B4-BE49-F238E27FC236}">
                <a16:creationId xmlns:a16="http://schemas.microsoft.com/office/drawing/2014/main" id="{A775B875-8D7A-0EB6-57BF-7C4024DA20B3}"/>
              </a:ext>
            </a:extLst>
          </p:cNvPr>
          <p:cNvSpPr txBox="1"/>
          <p:nvPr/>
        </p:nvSpPr>
        <p:spPr>
          <a:xfrm>
            <a:off x="7939088" y="1553260"/>
            <a:ext cx="3957638" cy="338554"/>
          </a:xfrm>
          <a:prstGeom prst="rect">
            <a:avLst/>
          </a:prstGeom>
          <a:noFill/>
          <a:ln>
            <a:solidFill>
              <a:schemeClr val="tx1">
                <a:lumMod val="95000"/>
                <a:lumOff val="5000"/>
              </a:schemeClr>
            </a:solidFill>
          </a:ln>
        </p:spPr>
        <p:txBody>
          <a:bodyPr wrap="square" rtlCol="0">
            <a:spAutoFit/>
          </a:bodyPr>
          <a:lstStyle/>
          <a:p>
            <a:r>
              <a:rPr kumimoji="1" lang="en-US" altLang="ko-KR" sz="1600" dirty="0"/>
              <a:t>Earning a sequence for each feature</a:t>
            </a:r>
            <a:endParaRPr kumimoji="1" lang="ko-KR" altLang="en-US" sz="1600" dirty="0"/>
          </a:p>
        </p:txBody>
      </p:sp>
      <p:sp>
        <p:nvSpPr>
          <p:cNvPr id="8" name="TextBox 7">
            <a:extLst>
              <a:ext uri="{FF2B5EF4-FFF2-40B4-BE49-F238E27FC236}">
                <a16:creationId xmlns:a16="http://schemas.microsoft.com/office/drawing/2014/main" id="{452C6416-2313-6B52-E6D8-26F9B5DF9988}"/>
              </a:ext>
            </a:extLst>
          </p:cNvPr>
          <p:cNvSpPr txBox="1"/>
          <p:nvPr/>
        </p:nvSpPr>
        <p:spPr>
          <a:xfrm>
            <a:off x="6572250" y="3331780"/>
            <a:ext cx="4910138" cy="338554"/>
          </a:xfrm>
          <a:prstGeom prst="rect">
            <a:avLst/>
          </a:prstGeom>
          <a:noFill/>
          <a:ln>
            <a:solidFill>
              <a:schemeClr val="tx1">
                <a:lumMod val="95000"/>
                <a:lumOff val="5000"/>
              </a:schemeClr>
            </a:solidFill>
          </a:ln>
        </p:spPr>
        <p:txBody>
          <a:bodyPr wrap="square" rtlCol="0">
            <a:spAutoFit/>
          </a:bodyPr>
          <a:lstStyle/>
          <a:p>
            <a:r>
              <a:rPr kumimoji="1" lang="en-US" altLang="ko-KR" sz="1600" dirty="0"/>
              <a:t>Not a hard task to match-up with other references</a:t>
            </a:r>
            <a:endParaRPr kumimoji="1" lang="ko-KR" altLang="en-US" sz="1600" dirty="0"/>
          </a:p>
        </p:txBody>
      </p:sp>
      <p:pic>
        <p:nvPicPr>
          <p:cNvPr id="10" name="그림 9" descr="텍스트이(가) 표시된 사진&#10;&#10;자동 생성된 설명">
            <a:extLst>
              <a:ext uri="{FF2B5EF4-FFF2-40B4-BE49-F238E27FC236}">
                <a16:creationId xmlns:a16="http://schemas.microsoft.com/office/drawing/2014/main" id="{F01E3342-03A1-1018-7CF1-515DD5FF6A40}"/>
              </a:ext>
            </a:extLst>
          </p:cNvPr>
          <p:cNvPicPr>
            <a:picLocks noChangeAspect="1"/>
          </p:cNvPicPr>
          <p:nvPr/>
        </p:nvPicPr>
        <p:blipFill>
          <a:blip r:embed="rId4"/>
          <a:stretch>
            <a:fillRect/>
          </a:stretch>
        </p:blipFill>
        <p:spPr>
          <a:xfrm>
            <a:off x="6486522" y="4246224"/>
            <a:ext cx="3141662" cy="2236614"/>
          </a:xfrm>
          <a:prstGeom prst="rect">
            <a:avLst/>
          </a:prstGeom>
        </p:spPr>
      </p:pic>
      <p:pic>
        <p:nvPicPr>
          <p:cNvPr id="16" name="그림 15" descr="테이블이(가) 표시된 사진&#10;&#10;자동 생성된 설명">
            <a:extLst>
              <a:ext uri="{FF2B5EF4-FFF2-40B4-BE49-F238E27FC236}">
                <a16:creationId xmlns:a16="http://schemas.microsoft.com/office/drawing/2014/main" id="{687DC5D4-CE9B-11B4-0613-C6E05855B53C}"/>
              </a:ext>
            </a:extLst>
          </p:cNvPr>
          <p:cNvPicPr>
            <a:picLocks noChangeAspect="1"/>
          </p:cNvPicPr>
          <p:nvPr/>
        </p:nvPicPr>
        <p:blipFill>
          <a:blip r:embed="rId5"/>
          <a:stretch>
            <a:fillRect/>
          </a:stretch>
        </p:blipFill>
        <p:spPr>
          <a:xfrm>
            <a:off x="9041601" y="4246223"/>
            <a:ext cx="2986290" cy="2236614"/>
          </a:xfrm>
          <a:prstGeom prst="rect">
            <a:avLst/>
          </a:prstGeom>
        </p:spPr>
      </p:pic>
    </p:spTree>
    <p:extLst>
      <p:ext uri="{BB962C8B-B14F-4D97-AF65-F5344CB8AC3E}">
        <p14:creationId xmlns:p14="http://schemas.microsoft.com/office/powerpoint/2010/main" val="17799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내용 개체 틀 5" descr="테이블이(가) 표시된 사진&#10;&#10;자동 생성된 설명">
            <a:extLst>
              <a:ext uri="{FF2B5EF4-FFF2-40B4-BE49-F238E27FC236}">
                <a16:creationId xmlns:a16="http://schemas.microsoft.com/office/drawing/2014/main" id="{928FB257-4338-CCEC-939D-94F93B5B1E01}"/>
              </a:ext>
            </a:extLst>
          </p:cNvPr>
          <p:cNvPicPr>
            <a:picLocks noGrp="1" noChangeAspect="1"/>
          </p:cNvPicPr>
          <p:nvPr>
            <p:ph idx="1"/>
          </p:nvPr>
        </p:nvPicPr>
        <p:blipFill>
          <a:blip r:embed="rId2"/>
          <a:stretch>
            <a:fillRect/>
          </a:stretch>
        </p:blipFill>
        <p:spPr>
          <a:xfrm>
            <a:off x="2164737" y="1253331"/>
            <a:ext cx="7862526" cy="4351338"/>
          </a:xfrm>
        </p:spPr>
      </p:pic>
      <p:sp>
        <p:nvSpPr>
          <p:cNvPr id="7" name="TextBox 6">
            <a:extLst>
              <a:ext uri="{FF2B5EF4-FFF2-40B4-BE49-F238E27FC236}">
                <a16:creationId xmlns:a16="http://schemas.microsoft.com/office/drawing/2014/main" id="{46B1A381-017B-6C5B-B7B7-71474BF975E8}"/>
              </a:ext>
            </a:extLst>
          </p:cNvPr>
          <p:cNvSpPr txBox="1"/>
          <p:nvPr/>
        </p:nvSpPr>
        <p:spPr>
          <a:xfrm>
            <a:off x="10720387" y="6500813"/>
            <a:ext cx="1471613" cy="253916"/>
          </a:xfrm>
          <a:prstGeom prst="rect">
            <a:avLst/>
          </a:prstGeom>
          <a:noFill/>
        </p:spPr>
        <p:txBody>
          <a:bodyPr wrap="square" rtlCol="0">
            <a:spAutoFit/>
          </a:bodyPr>
          <a:lstStyle/>
          <a:p>
            <a:r>
              <a:rPr kumimoji="1" lang="en-US" altLang="ko-KR" sz="1050" dirty="0"/>
              <a:t>YOUTUBE-QIIME2</a:t>
            </a:r>
            <a:endParaRPr kumimoji="1" lang="ko-KR" altLang="en-US" sz="1050" dirty="0"/>
          </a:p>
        </p:txBody>
      </p:sp>
    </p:spTree>
    <p:extLst>
      <p:ext uri="{BB962C8B-B14F-4D97-AF65-F5344CB8AC3E}">
        <p14:creationId xmlns:p14="http://schemas.microsoft.com/office/powerpoint/2010/main" val="2250203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11249109-6706-FE55-11A4-597512CF85D4}"/>
              </a:ext>
            </a:extLst>
          </p:cNvPr>
          <p:cNvSpPr>
            <a:spLocks noGrp="1"/>
          </p:cNvSpPr>
          <p:nvPr>
            <p:ph idx="1"/>
          </p:nvPr>
        </p:nvSpPr>
        <p:spPr>
          <a:xfrm>
            <a:off x="285749" y="539749"/>
            <a:ext cx="11272839" cy="4351338"/>
          </a:xfrm>
        </p:spPr>
        <p:txBody>
          <a:bodyPr/>
          <a:lstStyle/>
          <a:p>
            <a:pPr marL="0" indent="0">
              <a:buNone/>
            </a:pPr>
            <a:r>
              <a:rPr kumimoji="1" lang="en" altLang="ko-KR" dirty="0"/>
              <a:t>What genera or species are present in my samples?</a:t>
            </a:r>
          </a:p>
          <a:p>
            <a:pPr marL="0" indent="0">
              <a:buNone/>
            </a:pPr>
            <a:endParaRPr kumimoji="1" lang="en" altLang="ko-KR" sz="1050" dirty="0"/>
          </a:p>
          <a:p>
            <a:pPr marL="0" indent="0">
              <a:buNone/>
            </a:pPr>
            <a:r>
              <a:rPr kumimoji="1" lang="en" altLang="ko-KR" sz="1800" dirty="0"/>
              <a:t>Find out by comparing earned sequences (features…ASVs/OTUs) to a reference database of sequences with known taxonomic composition</a:t>
            </a:r>
          </a:p>
          <a:p>
            <a:pPr marL="0" indent="0">
              <a:buNone/>
            </a:pPr>
            <a:endParaRPr kumimoji="1" lang="en" altLang="ko-KR" sz="1800" dirty="0"/>
          </a:p>
          <a:p>
            <a:pPr marL="0" indent="0">
              <a:buNone/>
            </a:pPr>
            <a:r>
              <a:rPr kumimoji="1" lang="en" altLang="ko-KR" sz="1800" b="1" dirty="0"/>
              <a:t>Taxonomy classifiers </a:t>
            </a:r>
          </a:p>
          <a:p>
            <a:pPr marL="0" indent="0">
              <a:buNone/>
            </a:pPr>
            <a:r>
              <a:rPr kumimoji="1" lang="en" altLang="ko-KR" sz="1600" dirty="0"/>
              <a:t>Used to determine the closest taxonomic affiliation with consensus based on alignment, k-</a:t>
            </a:r>
            <a:r>
              <a:rPr kumimoji="1" lang="en" altLang="ko-KR" sz="1600" dirty="0" err="1"/>
              <a:t>mer</a:t>
            </a:r>
            <a:r>
              <a:rPr kumimoji="1" lang="en" altLang="ko-KR" sz="1600" dirty="0"/>
              <a:t> frequencies…</a:t>
            </a:r>
            <a:r>
              <a:rPr kumimoji="1" lang="en" altLang="ko-KR" sz="1600" dirty="0" err="1"/>
              <a:t>etc</a:t>
            </a:r>
            <a:endParaRPr kumimoji="1" lang="ko-KR" altLang="en-US" sz="1600" dirty="0"/>
          </a:p>
        </p:txBody>
      </p:sp>
      <p:pic>
        <p:nvPicPr>
          <p:cNvPr id="5" name="그림 4" descr="텍스트이(가) 표시된 사진&#10;&#10;자동 생성된 설명">
            <a:extLst>
              <a:ext uri="{FF2B5EF4-FFF2-40B4-BE49-F238E27FC236}">
                <a16:creationId xmlns:a16="http://schemas.microsoft.com/office/drawing/2014/main" id="{03A3CCC3-2571-B79A-3008-8966CECE418F}"/>
              </a:ext>
            </a:extLst>
          </p:cNvPr>
          <p:cNvPicPr>
            <a:picLocks noChangeAspect="1"/>
          </p:cNvPicPr>
          <p:nvPr/>
        </p:nvPicPr>
        <p:blipFill>
          <a:blip r:embed="rId3"/>
          <a:stretch>
            <a:fillRect/>
          </a:stretch>
        </p:blipFill>
        <p:spPr>
          <a:xfrm>
            <a:off x="285749" y="3636962"/>
            <a:ext cx="2400300" cy="355600"/>
          </a:xfrm>
          <a:prstGeom prst="rect">
            <a:avLst/>
          </a:prstGeom>
        </p:spPr>
      </p:pic>
      <p:pic>
        <p:nvPicPr>
          <p:cNvPr id="7" name="그림 6">
            <a:extLst>
              <a:ext uri="{FF2B5EF4-FFF2-40B4-BE49-F238E27FC236}">
                <a16:creationId xmlns:a16="http://schemas.microsoft.com/office/drawing/2014/main" id="{6AD5678A-D8E9-839B-1154-816BF8BF0FFD}"/>
              </a:ext>
            </a:extLst>
          </p:cNvPr>
          <p:cNvPicPr>
            <a:picLocks noChangeAspect="1"/>
          </p:cNvPicPr>
          <p:nvPr/>
        </p:nvPicPr>
        <p:blipFill>
          <a:blip r:embed="rId4"/>
          <a:stretch>
            <a:fillRect/>
          </a:stretch>
        </p:blipFill>
        <p:spPr>
          <a:xfrm>
            <a:off x="3966368" y="3344862"/>
            <a:ext cx="2641600" cy="292100"/>
          </a:xfrm>
          <a:prstGeom prst="rect">
            <a:avLst/>
          </a:prstGeom>
        </p:spPr>
      </p:pic>
      <p:pic>
        <p:nvPicPr>
          <p:cNvPr id="9" name="그림 8">
            <a:extLst>
              <a:ext uri="{FF2B5EF4-FFF2-40B4-BE49-F238E27FC236}">
                <a16:creationId xmlns:a16="http://schemas.microsoft.com/office/drawing/2014/main" id="{5C3037B2-B1DA-0F7B-9074-71F6F97B7D56}"/>
              </a:ext>
            </a:extLst>
          </p:cNvPr>
          <p:cNvPicPr>
            <a:picLocks noChangeAspect="1"/>
          </p:cNvPicPr>
          <p:nvPr/>
        </p:nvPicPr>
        <p:blipFill>
          <a:blip r:embed="rId5"/>
          <a:stretch>
            <a:fillRect/>
          </a:stretch>
        </p:blipFill>
        <p:spPr>
          <a:xfrm>
            <a:off x="3966368" y="3833018"/>
            <a:ext cx="2832100" cy="266700"/>
          </a:xfrm>
          <a:prstGeom prst="rect">
            <a:avLst/>
          </a:prstGeom>
        </p:spPr>
      </p:pic>
      <p:pic>
        <p:nvPicPr>
          <p:cNvPr id="11" name="그림 10">
            <a:extLst>
              <a:ext uri="{FF2B5EF4-FFF2-40B4-BE49-F238E27FC236}">
                <a16:creationId xmlns:a16="http://schemas.microsoft.com/office/drawing/2014/main" id="{20BB1673-3F3F-C73A-EAB5-ADF756A0BD14}"/>
              </a:ext>
            </a:extLst>
          </p:cNvPr>
          <p:cNvPicPr>
            <a:picLocks noChangeAspect="1"/>
          </p:cNvPicPr>
          <p:nvPr/>
        </p:nvPicPr>
        <p:blipFill>
          <a:blip r:embed="rId6"/>
          <a:stretch>
            <a:fillRect/>
          </a:stretch>
        </p:blipFill>
        <p:spPr>
          <a:xfrm>
            <a:off x="3966368" y="4295774"/>
            <a:ext cx="1752600" cy="266700"/>
          </a:xfrm>
          <a:prstGeom prst="rect">
            <a:avLst/>
          </a:prstGeom>
        </p:spPr>
      </p:pic>
      <p:cxnSp>
        <p:nvCxnSpPr>
          <p:cNvPr id="13" name="직선 화살표 연결선 12">
            <a:extLst>
              <a:ext uri="{FF2B5EF4-FFF2-40B4-BE49-F238E27FC236}">
                <a16:creationId xmlns:a16="http://schemas.microsoft.com/office/drawing/2014/main" id="{46B6122F-2E13-14D0-E112-91B2CE82C939}"/>
              </a:ext>
            </a:extLst>
          </p:cNvPr>
          <p:cNvCxnSpPr>
            <a:stCxn id="5" idx="3"/>
            <a:endCxn id="7" idx="1"/>
          </p:cNvCxnSpPr>
          <p:nvPr/>
        </p:nvCxnSpPr>
        <p:spPr>
          <a:xfrm flipV="1">
            <a:off x="2686049" y="3490912"/>
            <a:ext cx="1280319" cy="3238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직선 화살표 연결선 13">
            <a:extLst>
              <a:ext uri="{FF2B5EF4-FFF2-40B4-BE49-F238E27FC236}">
                <a16:creationId xmlns:a16="http://schemas.microsoft.com/office/drawing/2014/main" id="{6A27298C-45CA-9E90-B7BA-8BF66C193787}"/>
              </a:ext>
            </a:extLst>
          </p:cNvPr>
          <p:cNvCxnSpPr>
            <a:cxnSpLocks/>
            <a:stCxn id="5" idx="3"/>
            <a:endCxn id="9" idx="1"/>
          </p:cNvCxnSpPr>
          <p:nvPr/>
        </p:nvCxnSpPr>
        <p:spPr>
          <a:xfrm>
            <a:off x="2686049" y="3814762"/>
            <a:ext cx="1280319" cy="1516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직선 화살표 연결선 15">
            <a:extLst>
              <a:ext uri="{FF2B5EF4-FFF2-40B4-BE49-F238E27FC236}">
                <a16:creationId xmlns:a16="http://schemas.microsoft.com/office/drawing/2014/main" id="{385A6BCC-A3DF-679C-5435-343752D77C6D}"/>
              </a:ext>
            </a:extLst>
          </p:cNvPr>
          <p:cNvCxnSpPr>
            <a:cxnSpLocks/>
            <a:stCxn id="5" idx="3"/>
            <a:endCxn id="11" idx="1"/>
          </p:cNvCxnSpPr>
          <p:nvPr/>
        </p:nvCxnSpPr>
        <p:spPr>
          <a:xfrm>
            <a:off x="2686049" y="3814762"/>
            <a:ext cx="1280319" cy="614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직선 화살표 연결선 20">
            <a:extLst>
              <a:ext uri="{FF2B5EF4-FFF2-40B4-BE49-F238E27FC236}">
                <a16:creationId xmlns:a16="http://schemas.microsoft.com/office/drawing/2014/main" id="{59B255F6-8F94-C2A7-4FE6-302829B0F331}"/>
              </a:ext>
            </a:extLst>
          </p:cNvPr>
          <p:cNvCxnSpPr>
            <a:cxnSpLocks/>
          </p:cNvCxnSpPr>
          <p:nvPr/>
        </p:nvCxnSpPr>
        <p:spPr>
          <a:xfrm>
            <a:off x="6607968" y="3481386"/>
            <a:ext cx="1470819" cy="2667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직선 화살표 연결선 21">
            <a:extLst>
              <a:ext uri="{FF2B5EF4-FFF2-40B4-BE49-F238E27FC236}">
                <a16:creationId xmlns:a16="http://schemas.microsoft.com/office/drawing/2014/main" id="{9EE8B20A-85B6-AB1D-49C8-2757BA74313A}"/>
              </a:ext>
            </a:extLst>
          </p:cNvPr>
          <p:cNvCxnSpPr>
            <a:cxnSpLocks/>
          </p:cNvCxnSpPr>
          <p:nvPr/>
        </p:nvCxnSpPr>
        <p:spPr>
          <a:xfrm flipV="1">
            <a:off x="6798468" y="3769516"/>
            <a:ext cx="1280319" cy="1785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860B6AC1-DB12-547D-9739-0075E66EBEA6}"/>
              </a:ext>
            </a:extLst>
          </p:cNvPr>
          <p:cNvSpPr txBox="1"/>
          <p:nvPr/>
        </p:nvSpPr>
        <p:spPr>
          <a:xfrm>
            <a:off x="5975349" y="3631500"/>
            <a:ext cx="1912938" cy="261610"/>
          </a:xfrm>
          <a:prstGeom prst="rect">
            <a:avLst/>
          </a:prstGeom>
          <a:noFill/>
          <a:ln>
            <a:solidFill>
              <a:schemeClr val="tx1">
                <a:lumMod val="95000"/>
                <a:lumOff val="5000"/>
              </a:schemeClr>
            </a:solidFill>
          </a:ln>
        </p:spPr>
        <p:txBody>
          <a:bodyPr wrap="square" rtlCol="0">
            <a:spAutoFit/>
          </a:bodyPr>
          <a:lstStyle/>
          <a:p>
            <a:r>
              <a:rPr kumimoji="1" lang="en-US" altLang="ko-KR" sz="1100" dirty="0"/>
              <a:t>Alignment-based methods</a:t>
            </a:r>
          </a:p>
        </p:txBody>
      </p:sp>
      <p:pic>
        <p:nvPicPr>
          <p:cNvPr id="27" name="그림 26">
            <a:extLst>
              <a:ext uri="{FF2B5EF4-FFF2-40B4-BE49-F238E27FC236}">
                <a16:creationId xmlns:a16="http://schemas.microsoft.com/office/drawing/2014/main" id="{668A9708-8B31-02E9-080B-A692EFF858AD}"/>
              </a:ext>
            </a:extLst>
          </p:cNvPr>
          <p:cNvPicPr>
            <a:picLocks noChangeAspect="1"/>
          </p:cNvPicPr>
          <p:nvPr/>
        </p:nvPicPr>
        <p:blipFill>
          <a:blip r:embed="rId7"/>
          <a:stretch>
            <a:fillRect/>
          </a:stretch>
        </p:blipFill>
        <p:spPr>
          <a:xfrm>
            <a:off x="8106568" y="3506787"/>
            <a:ext cx="2286000" cy="241300"/>
          </a:xfrm>
          <a:prstGeom prst="rect">
            <a:avLst/>
          </a:prstGeom>
        </p:spPr>
      </p:pic>
      <p:pic>
        <p:nvPicPr>
          <p:cNvPr id="29" name="그림 28">
            <a:extLst>
              <a:ext uri="{FF2B5EF4-FFF2-40B4-BE49-F238E27FC236}">
                <a16:creationId xmlns:a16="http://schemas.microsoft.com/office/drawing/2014/main" id="{E5A1F142-1C99-816F-D76F-BE65F39152D3}"/>
              </a:ext>
            </a:extLst>
          </p:cNvPr>
          <p:cNvPicPr>
            <a:picLocks noChangeAspect="1"/>
          </p:cNvPicPr>
          <p:nvPr/>
        </p:nvPicPr>
        <p:blipFill>
          <a:blip r:embed="rId8"/>
          <a:stretch>
            <a:fillRect/>
          </a:stretch>
        </p:blipFill>
        <p:spPr>
          <a:xfrm>
            <a:off x="8078787" y="3804839"/>
            <a:ext cx="2286000" cy="241300"/>
          </a:xfrm>
          <a:prstGeom prst="rect">
            <a:avLst/>
          </a:prstGeom>
        </p:spPr>
      </p:pic>
      <p:sp>
        <p:nvSpPr>
          <p:cNvPr id="30" name="TextBox 29">
            <a:extLst>
              <a:ext uri="{FF2B5EF4-FFF2-40B4-BE49-F238E27FC236}">
                <a16:creationId xmlns:a16="http://schemas.microsoft.com/office/drawing/2014/main" id="{F8D085D0-CA58-D5B1-ECE6-E1220618C7EC}"/>
              </a:ext>
            </a:extLst>
          </p:cNvPr>
          <p:cNvSpPr txBox="1"/>
          <p:nvPr/>
        </p:nvSpPr>
        <p:spPr>
          <a:xfrm>
            <a:off x="8265317" y="3167390"/>
            <a:ext cx="2099469" cy="261610"/>
          </a:xfrm>
          <a:prstGeom prst="rect">
            <a:avLst/>
          </a:prstGeom>
          <a:noFill/>
          <a:ln>
            <a:solidFill>
              <a:schemeClr val="tx1">
                <a:lumMod val="95000"/>
                <a:lumOff val="5000"/>
              </a:schemeClr>
            </a:solidFill>
          </a:ln>
        </p:spPr>
        <p:txBody>
          <a:bodyPr wrap="square" rtlCol="0">
            <a:spAutoFit/>
          </a:bodyPr>
          <a:lstStyle/>
          <a:p>
            <a:r>
              <a:rPr kumimoji="1" lang="en-US" altLang="ko-KR" sz="1100" dirty="0"/>
              <a:t>take reference database from</a:t>
            </a:r>
          </a:p>
        </p:txBody>
      </p:sp>
      <p:sp>
        <p:nvSpPr>
          <p:cNvPr id="31" name="TextBox 30">
            <a:extLst>
              <a:ext uri="{FF2B5EF4-FFF2-40B4-BE49-F238E27FC236}">
                <a16:creationId xmlns:a16="http://schemas.microsoft.com/office/drawing/2014/main" id="{B4F3A058-9E10-3884-2F42-5778994F744E}"/>
              </a:ext>
            </a:extLst>
          </p:cNvPr>
          <p:cNvSpPr txBox="1"/>
          <p:nvPr/>
        </p:nvSpPr>
        <p:spPr>
          <a:xfrm>
            <a:off x="10489406" y="3617282"/>
            <a:ext cx="972344" cy="261610"/>
          </a:xfrm>
          <a:prstGeom prst="rect">
            <a:avLst/>
          </a:prstGeom>
          <a:noFill/>
          <a:ln>
            <a:solidFill>
              <a:schemeClr val="tx1">
                <a:lumMod val="95000"/>
                <a:lumOff val="5000"/>
              </a:schemeClr>
            </a:solidFill>
          </a:ln>
        </p:spPr>
        <p:txBody>
          <a:bodyPr wrap="square" rtlCol="0">
            <a:spAutoFit/>
          </a:bodyPr>
          <a:lstStyle/>
          <a:p>
            <a:r>
              <a:rPr kumimoji="1" lang="en-US" altLang="ko-KR" sz="1100" dirty="0"/>
              <a:t>Files directly</a:t>
            </a:r>
          </a:p>
        </p:txBody>
      </p:sp>
      <p:sp>
        <p:nvSpPr>
          <p:cNvPr id="32" name="TextBox 31">
            <a:extLst>
              <a:ext uri="{FF2B5EF4-FFF2-40B4-BE49-F238E27FC236}">
                <a16:creationId xmlns:a16="http://schemas.microsoft.com/office/drawing/2014/main" id="{D6871E0F-60D3-55A0-6A12-DB00E3BC7616}"/>
              </a:ext>
            </a:extLst>
          </p:cNvPr>
          <p:cNvSpPr txBox="1"/>
          <p:nvPr/>
        </p:nvSpPr>
        <p:spPr>
          <a:xfrm>
            <a:off x="2428860" y="4598986"/>
            <a:ext cx="3128964" cy="266700"/>
          </a:xfrm>
          <a:prstGeom prst="rect">
            <a:avLst/>
          </a:prstGeom>
          <a:noFill/>
          <a:ln>
            <a:solidFill>
              <a:schemeClr val="tx1">
                <a:lumMod val="95000"/>
                <a:lumOff val="5000"/>
              </a:schemeClr>
            </a:solidFill>
          </a:ln>
        </p:spPr>
        <p:txBody>
          <a:bodyPr wrap="square" rtlCol="0">
            <a:spAutoFit/>
          </a:bodyPr>
          <a:lstStyle/>
          <a:p>
            <a:r>
              <a:rPr kumimoji="1" lang="en-US" altLang="ko-KR" sz="1100" dirty="0"/>
              <a:t>Machine-learning-based classification method</a:t>
            </a:r>
          </a:p>
        </p:txBody>
      </p:sp>
      <p:pic>
        <p:nvPicPr>
          <p:cNvPr id="35" name="그림 34">
            <a:extLst>
              <a:ext uri="{FF2B5EF4-FFF2-40B4-BE49-F238E27FC236}">
                <a16:creationId xmlns:a16="http://schemas.microsoft.com/office/drawing/2014/main" id="{1DEA698C-9150-015F-10E7-9372BF236523}"/>
              </a:ext>
            </a:extLst>
          </p:cNvPr>
          <p:cNvPicPr>
            <a:picLocks noChangeAspect="1"/>
          </p:cNvPicPr>
          <p:nvPr/>
        </p:nvPicPr>
        <p:blipFill>
          <a:blip r:embed="rId9"/>
          <a:stretch>
            <a:fillRect/>
          </a:stretch>
        </p:blipFill>
        <p:spPr>
          <a:xfrm>
            <a:off x="1347798" y="4953493"/>
            <a:ext cx="3307280" cy="1535608"/>
          </a:xfrm>
          <a:prstGeom prst="rect">
            <a:avLst/>
          </a:prstGeom>
        </p:spPr>
      </p:pic>
      <p:sp>
        <p:nvSpPr>
          <p:cNvPr id="36" name="TextBox 35">
            <a:extLst>
              <a:ext uri="{FF2B5EF4-FFF2-40B4-BE49-F238E27FC236}">
                <a16:creationId xmlns:a16="http://schemas.microsoft.com/office/drawing/2014/main" id="{4CCA9AB0-C93F-5D47-7BC0-DCCCAC6C7235}"/>
              </a:ext>
            </a:extLst>
          </p:cNvPr>
          <p:cNvSpPr txBox="1"/>
          <p:nvPr/>
        </p:nvSpPr>
        <p:spPr>
          <a:xfrm>
            <a:off x="6430948" y="4598986"/>
            <a:ext cx="4827602" cy="261610"/>
          </a:xfrm>
          <a:prstGeom prst="rect">
            <a:avLst/>
          </a:prstGeom>
          <a:noFill/>
          <a:ln>
            <a:solidFill>
              <a:schemeClr val="tx1">
                <a:lumMod val="95000"/>
                <a:lumOff val="5000"/>
              </a:schemeClr>
            </a:solidFill>
          </a:ln>
        </p:spPr>
        <p:txBody>
          <a:bodyPr wrap="square" rtlCol="0">
            <a:spAutoFit/>
          </a:bodyPr>
          <a:lstStyle/>
          <a:p>
            <a:r>
              <a:rPr kumimoji="1" lang="en-US" altLang="ko-KR" sz="1100" dirty="0"/>
              <a:t>Trained</a:t>
            </a:r>
            <a:r>
              <a:rPr kumimoji="1" lang="ko-KR" altLang="en-US" sz="1100" dirty="0"/>
              <a:t> </a:t>
            </a:r>
            <a:r>
              <a:rPr kumimoji="1" lang="en-US" altLang="ko-KR" sz="1100" dirty="0"/>
              <a:t>to learn which features best distinguish each taxonomic group</a:t>
            </a:r>
          </a:p>
        </p:txBody>
      </p:sp>
      <p:cxnSp>
        <p:nvCxnSpPr>
          <p:cNvPr id="37" name="직선 화살표 연결선 36">
            <a:extLst>
              <a:ext uri="{FF2B5EF4-FFF2-40B4-BE49-F238E27FC236}">
                <a16:creationId xmlns:a16="http://schemas.microsoft.com/office/drawing/2014/main" id="{B456AE78-56B7-9A8E-B2DC-F11057FE8778}"/>
              </a:ext>
            </a:extLst>
          </p:cNvPr>
          <p:cNvCxnSpPr>
            <a:cxnSpLocks/>
          </p:cNvCxnSpPr>
          <p:nvPr/>
        </p:nvCxnSpPr>
        <p:spPr>
          <a:xfrm>
            <a:off x="5572903" y="4727691"/>
            <a:ext cx="858045" cy="46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7FF6B906-FC4E-D98D-BD15-F254C26C7872}"/>
              </a:ext>
            </a:extLst>
          </p:cNvPr>
          <p:cNvSpPr txBox="1"/>
          <p:nvPr/>
        </p:nvSpPr>
        <p:spPr>
          <a:xfrm>
            <a:off x="4655078" y="6181324"/>
            <a:ext cx="2569371" cy="307777"/>
          </a:xfrm>
          <a:prstGeom prst="rect">
            <a:avLst/>
          </a:prstGeom>
          <a:noFill/>
          <a:ln>
            <a:solidFill>
              <a:schemeClr val="tx1">
                <a:lumMod val="95000"/>
                <a:lumOff val="5000"/>
              </a:schemeClr>
            </a:solidFill>
          </a:ln>
        </p:spPr>
        <p:txBody>
          <a:bodyPr wrap="square" rtlCol="0">
            <a:spAutoFit/>
          </a:bodyPr>
          <a:lstStyle/>
          <a:p>
            <a:r>
              <a:rPr lang="en" altLang="ko-KR" sz="1400" dirty="0">
                <a:latin typeface="PyjrcvDvxlplAdvP97CA"/>
              </a:rPr>
              <a:t>M</a:t>
            </a:r>
            <a:r>
              <a:rPr lang="en" altLang="ko-KR" sz="1400" dirty="0">
                <a:effectLst/>
                <a:latin typeface="PyjrcvDvxlplAdvP97CA"/>
              </a:rPr>
              <a:t>achine learning Python library </a:t>
            </a:r>
            <a:endParaRPr lang="en" altLang="ko-KR" sz="1000" dirty="0"/>
          </a:p>
        </p:txBody>
      </p:sp>
    </p:spTree>
    <p:extLst>
      <p:ext uri="{BB962C8B-B14F-4D97-AF65-F5344CB8AC3E}">
        <p14:creationId xmlns:p14="http://schemas.microsoft.com/office/powerpoint/2010/main" val="2410238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41AB3824-659A-6B11-F16D-CFABB3B3F053}"/>
              </a:ext>
            </a:extLst>
          </p:cNvPr>
          <p:cNvSpPr>
            <a:spLocks noGrp="1"/>
          </p:cNvSpPr>
          <p:nvPr>
            <p:ph idx="1"/>
          </p:nvPr>
        </p:nvSpPr>
        <p:spPr>
          <a:xfrm>
            <a:off x="838200" y="514350"/>
            <a:ext cx="10515600" cy="5662613"/>
          </a:xfrm>
        </p:spPr>
        <p:txBody>
          <a:bodyPr>
            <a:normAutofit/>
          </a:bodyPr>
          <a:lstStyle/>
          <a:p>
            <a:pPr marL="0" indent="0">
              <a:buNone/>
            </a:pPr>
            <a:r>
              <a:rPr kumimoji="1" lang="en-US" altLang="ko-KR" sz="2400" b="1" dirty="0"/>
              <a:t>Taxonomical classification</a:t>
            </a:r>
            <a:endParaRPr kumimoji="1" lang="ko-KR" altLang="en-US" sz="2400" b="1" dirty="0"/>
          </a:p>
        </p:txBody>
      </p:sp>
      <p:pic>
        <p:nvPicPr>
          <p:cNvPr id="5" name="그림 4">
            <a:extLst>
              <a:ext uri="{FF2B5EF4-FFF2-40B4-BE49-F238E27FC236}">
                <a16:creationId xmlns:a16="http://schemas.microsoft.com/office/drawing/2014/main" id="{896088D6-2301-28B4-1597-9C445B3FC6BA}"/>
              </a:ext>
            </a:extLst>
          </p:cNvPr>
          <p:cNvPicPr>
            <a:picLocks noChangeAspect="1"/>
          </p:cNvPicPr>
          <p:nvPr/>
        </p:nvPicPr>
        <p:blipFill>
          <a:blip r:embed="rId2"/>
          <a:stretch>
            <a:fillRect/>
          </a:stretch>
        </p:blipFill>
        <p:spPr>
          <a:xfrm>
            <a:off x="838200" y="1421685"/>
            <a:ext cx="7772400" cy="4014630"/>
          </a:xfrm>
          <a:prstGeom prst="rect">
            <a:avLst/>
          </a:prstGeom>
        </p:spPr>
      </p:pic>
      <p:sp>
        <p:nvSpPr>
          <p:cNvPr id="6" name="TextBox 5">
            <a:extLst>
              <a:ext uri="{FF2B5EF4-FFF2-40B4-BE49-F238E27FC236}">
                <a16:creationId xmlns:a16="http://schemas.microsoft.com/office/drawing/2014/main" id="{475A1D66-E457-9DEE-DFAE-8275D21455FA}"/>
              </a:ext>
            </a:extLst>
          </p:cNvPr>
          <p:cNvSpPr txBox="1"/>
          <p:nvPr/>
        </p:nvSpPr>
        <p:spPr>
          <a:xfrm>
            <a:off x="7786688" y="5807631"/>
            <a:ext cx="2052637" cy="369332"/>
          </a:xfrm>
          <a:prstGeom prst="rect">
            <a:avLst/>
          </a:prstGeom>
          <a:noFill/>
        </p:spPr>
        <p:txBody>
          <a:bodyPr wrap="square" rtlCol="0">
            <a:spAutoFit/>
          </a:bodyPr>
          <a:lstStyle/>
          <a:p>
            <a:r>
              <a:rPr kumimoji="1" lang="en-US" altLang="ko-KR" dirty="0"/>
              <a:t>Workflow…</a:t>
            </a:r>
            <a:endParaRPr kumimoji="1" lang="ko-KR" altLang="en-US" dirty="0"/>
          </a:p>
        </p:txBody>
      </p:sp>
    </p:spTree>
    <p:extLst>
      <p:ext uri="{BB962C8B-B14F-4D97-AF65-F5344CB8AC3E}">
        <p14:creationId xmlns:p14="http://schemas.microsoft.com/office/powerpoint/2010/main" val="3652261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3E3820F1-5044-0E32-313D-7D081F273476}"/>
              </a:ext>
            </a:extLst>
          </p:cNvPr>
          <p:cNvSpPr>
            <a:spLocks noGrp="1"/>
          </p:cNvSpPr>
          <p:nvPr>
            <p:ph idx="1"/>
          </p:nvPr>
        </p:nvSpPr>
        <p:spPr>
          <a:xfrm>
            <a:off x="300038" y="500063"/>
            <a:ext cx="11715750" cy="5676900"/>
          </a:xfrm>
        </p:spPr>
        <p:txBody>
          <a:bodyPr/>
          <a:lstStyle/>
          <a:p>
            <a:pPr marL="0" indent="0">
              <a:buNone/>
            </a:pPr>
            <a:r>
              <a:rPr kumimoji="1" lang="en" altLang="ko-KR" sz="1800" dirty="0"/>
              <a:t>In case of general classify-</a:t>
            </a:r>
            <a:r>
              <a:rPr kumimoji="1" lang="en" altLang="ko-KR" sz="1800" dirty="0" err="1"/>
              <a:t>sklearn</a:t>
            </a:r>
            <a:r>
              <a:rPr kumimoji="1" lang="en" altLang="ko-KR" sz="1800" dirty="0"/>
              <a:t> method,</a:t>
            </a:r>
          </a:p>
          <a:p>
            <a:pPr marL="0" indent="0">
              <a:buNone/>
            </a:pPr>
            <a:r>
              <a:rPr kumimoji="1" lang="en" altLang="ko-KR" sz="1600" b="1" dirty="0"/>
              <a:t>Naive Bayes classifier </a:t>
            </a:r>
            <a:r>
              <a:rPr kumimoji="1" lang="en" altLang="ko-KR" sz="1600" dirty="0"/>
              <a:t>slightly outperform other methods for classification of 16S rRNA gene and fungal ITS sequences.</a:t>
            </a:r>
          </a:p>
          <a:p>
            <a:pPr marL="0" indent="0">
              <a:buNone/>
            </a:pPr>
            <a:endParaRPr kumimoji="1" lang="en" altLang="ko-KR" dirty="0"/>
          </a:p>
          <a:p>
            <a:pPr marL="0" indent="0">
              <a:buNone/>
            </a:pPr>
            <a:r>
              <a:rPr kumimoji="1" lang="en" altLang="ko-KR" sz="2000" b="1" dirty="0"/>
              <a:t>Feature classification can be slow.</a:t>
            </a:r>
          </a:p>
          <a:p>
            <a:pPr marL="0" indent="0">
              <a:buNone/>
            </a:pPr>
            <a:r>
              <a:rPr kumimoji="1" lang="ko-KR" altLang="en-US" sz="2000" b="1" dirty="0"/>
              <a:t>→</a:t>
            </a:r>
            <a:r>
              <a:rPr kumimoji="1" lang="en-US" altLang="ko-KR" sz="2000" b="1" dirty="0"/>
              <a:t> </a:t>
            </a:r>
            <a:r>
              <a:rPr kumimoji="1" lang="en" altLang="ko-KR" sz="1800" dirty="0"/>
              <a:t>Depends on the number of sequences you have, and the number of reference sequences.</a:t>
            </a:r>
          </a:p>
          <a:p>
            <a:pPr marL="0" indent="0">
              <a:buNone/>
            </a:pPr>
            <a:r>
              <a:rPr kumimoji="1" lang="ko-KR" altLang="en-US" sz="1800" dirty="0"/>
              <a:t>   </a:t>
            </a:r>
            <a:r>
              <a:rPr kumimoji="1" lang="en-US" altLang="ko-KR" sz="1800" dirty="0"/>
              <a:t> Varies from few minutes to several hours.</a:t>
            </a:r>
            <a:endParaRPr kumimoji="1" lang="en" altLang="ko-KR" sz="1800" dirty="0"/>
          </a:p>
          <a:p>
            <a:pPr marL="0" indent="0">
              <a:buNone/>
            </a:pPr>
            <a:endParaRPr kumimoji="1" lang="en" altLang="ko-KR" sz="2000" dirty="0"/>
          </a:p>
          <a:p>
            <a:pPr marL="0" indent="0">
              <a:buNone/>
            </a:pPr>
            <a:r>
              <a:rPr kumimoji="1" lang="en" altLang="ko-KR" sz="2000" b="1" dirty="0"/>
              <a:t>Feature classification can be memory intensive.</a:t>
            </a:r>
          </a:p>
          <a:p>
            <a:pPr marL="0" indent="0">
              <a:buNone/>
            </a:pPr>
            <a:r>
              <a:rPr kumimoji="1" lang="ko-KR" altLang="en-US" sz="2000" b="1" dirty="0"/>
              <a:t>→</a:t>
            </a:r>
            <a:r>
              <a:rPr kumimoji="1" lang="en-US" altLang="ko-KR" sz="2000" b="1" dirty="0"/>
              <a:t> </a:t>
            </a:r>
            <a:r>
              <a:rPr kumimoji="1" lang="en-US" altLang="ko-KR" sz="1800" dirty="0"/>
              <a:t>Usually minimum 4 GB, maximum 32+ GB required. </a:t>
            </a:r>
          </a:p>
          <a:p>
            <a:pPr marL="0" indent="0">
              <a:buNone/>
            </a:pPr>
            <a:r>
              <a:rPr kumimoji="1" lang="en-US" altLang="ko-KR" sz="1800" dirty="0"/>
              <a:t>    Depends on the size of the reference sequences, length, and number of query sequences</a:t>
            </a:r>
            <a:endParaRPr kumimoji="1" lang="ko-KR" altLang="en-US" sz="1800" dirty="0"/>
          </a:p>
        </p:txBody>
      </p:sp>
    </p:spTree>
    <p:extLst>
      <p:ext uri="{BB962C8B-B14F-4D97-AF65-F5344CB8AC3E}">
        <p14:creationId xmlns:p14="http://schemas.microsoft.com/office/powerpoint/2010/main" val="2068321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BACC8EE6-6CC6-F32D-3626-3DCC833A36FF}"/>
              </a:ext>
            </a:extLst>
          </p:cNvPr>
          <p:cNvPicPr>
            <a:picLocks noChangeAspect="1"/>
          </p:cNvPicPr>
          <p:nvPr/>
        </p:nvPicPr>
        <p:blipFill>
          <a:blip r:embed="rId3"/>
          <a:stretch>
            <a:fillRect/>
          </a:stretch>
        </p:blipFill>
        <p:spPr>
          <a:xfrm>
            <a:off x="623887" y="844720"/>
            <a:ext cx="7772400" cy="796585"/>
          </a:xfrm>
          <a:prstGeom prst="rect">
            <a:avLst/>
          </a:prstGeom>
        </p:spPr>
      </p:pic>
      <p:pic>
        <p:nvPicPr>
          <p:cNvPr id="5" name="그림 4">
            <a:extLst>
              <a:ext uri="{FF2B5EF4-FFF2-40B4-BE49-F238E27FC236}">
                <a16:creationId xmlns:a16="http://schemas.microsoft.com/office/drawing/2014/main" id="{75873DF0-58A5-F617-43D0-B9E71C6DE98D}"/>
              </a:ext>
            </a:extLst>
          </p:cNvPr>
          <p:cNvPicPr>
            <a:picLocks noChangeAspect="1"/>
          </p:cNvPicPr>
          <p:nvPr/>
        </p:nvPicPr>
        <p:blipFill>
          <a:blip r:embed="rId4"/>
          <a:stretch>
            <a:fillRect/>
          </a:stretch>
        </p:blipFill>
        <p:spPr>
          <a:xfrm>
            <a:off x="623887" y="1965325"/>
            <a:ext cx="6375400" cy="1041400"/>
          </a:xfrm>
          <a:prstGeom prst="rect">
            <a:avLst/>
          </a:prstGeom>
        </p:spPr>
      </p:pic>
      <p:pic>
        <p:nvPicPr>
          <p:cNvPr id="6" name="그림 5">
            <a:extLst>
              <a:ext uri="{FF2B5EF4-FFF2-40B4-BE49-F238E27FC236}">
                <a16:creationId xmlns:a16="http://schemas.microsoft.com/office/drawing/2014/main" id="{FD6742BE-48DF-C9C8-C7DE-2CDE1A31F781}"/>
              </a:ext>
            </a:extLst>
          </p:cNvPr>
          <p:cNvPicPr>
            <a:picLocks noChangeAspect="1"/>
          </p:cNvPicPr>
          <p:nvPr/>
        </p:nvPicPr>
        <p:blipFill>
          <a:blip r:embed="rId5"/>
          <a:stretch>
            <a:fillRect/>
          </a:stretch>
        </p:blipFill>
        <p:spPr>
          <a:xfrm>
            <a:off x="623887" y="3330745"/>
            <a:ext cx="4648200" cy="863600"/>
          </a:xfrm>
          <a:prstGeom prst="rect">
            <a:avLst/>
          </a:prstGeom>
        </p:spPr>
      </p:pic>
      <p:sp>
        <p:nvSpPr>
          <p:cNvPr id="7" name="TextBox 6">
            <a:extLst>
              <a:ext uri="{FF2B5EF4-FFF2-40B4-BE49-F238E27FC236}">
                <a16:creationId xmlns:a16="http://schemas.microsoft.com/office/drawing/2014/main" id="{3C439DF7-7D28-44C0-E11A-BE663EB11CEA}"/>
              </a:ext>
            </a:extLst>
          </p:cNvPr>
          <p:cNvSpPr txBox="1"/>
          <p:nvPr/>
        </p:nvSpPr>
        <p:spPr>
          <a:xfrm>
            <a:off x="8396287" y="1089123"/>
            <a:ext cx="3676651" cy="307777"/>
          </a:xfrm>
          <a:prstGeom prst="rect">
            <a:avLst/>
          </a:prstGeom>
          <a:noFill/>
          <a:ln>
            <a:solidFill>
              <a:schemeClr val="tx1">
                <a:lumMod val="95000"/>
                <a:lumOff val="5000"/>
              </a:schemeClr>
            </a:solidFill>
          </a:ln>
        </p:spPr>
        <p:txBody>
          <a:bodyPr wrap="square" rtlCol="0">
            <a:spAutoFit/>
          </a:bodyPr>
          <a:lstStyle/>
          <a:p>
            <a:r>
              <a:rPr lang="en" altLang="ko-KR" sz="1400" dirty="0"/>
              <a:t>Importing Naïve bayes classifier from </a:t>
            </a:r>
            <a:r>
              <a:rPr lang="en" altLang="ko-KR" sz="1400" dirty="0" err="1"/>
              <a:t>wget</a:t>
            </a:r>
            <a:r>
              <a:rPr lang="en" altLang="ko-KR" sz="1400" dirty="0"/>
              <a:t> </a:t>
            </a:r>
            <a:endParaRPr lang="en" altLang="ko-KR" sz="1000" dirty="0"/>
          </a:p>
        </p:txBody>
      </p:sp>
      <p:sp>
        <p:nvSpPr>
          <p:cNvPr id="8" name="TextBox 7">
            <a:extLst>
              <a:ext uri="{FF2B5EF4-FFF2-40B4-BE49-F238E27FC236}">
                <a16:creationId xmlns:a16="http://schemas.microsoft.com/office/drawing/2014/main" id="{C81565F3-5DEB-2DE7-60B7-C9F1D1CE219E}"/>
              </a:ext>
            </a:extLst>
          </p:cNvPr>
          <p:cNvSpPr txBox="1"/>
          <p:nvPr/>
        </p:nvSpPr>
        <p:spPr>
          <a:xfrm>
            <a:off x="6999287" y="2332136"/>
            <a:ext cx="4736572" cy="523220"/>
          </a:xfrm>
          <a:prstGeom prst="rect">
            <a:avLst/>
          </a:prstGeom>
          <a:noFill/>
          <a:ln>
            <a:solidFill>
              <a:schemeClr val="tx1">
                <a:lumMod val="95000"/>
                <a:lumOff val="5000"/>
              </a:schemeClr>
            </a:solidFill>
          </a:ln>
        </p:spPr>
        <p:txBody>
          <a:bodyPr wrap="square" rtlCol="0">
            <a:spAutoFit/>
          </a:bodyPr>
          <a:lstStyle/>
          <a:p>
            <a:r>
              <a:rPr lang="en" altLang="ko-KR" sz="1400" dirty="0"/>
              <a:t>Make a training &amp; run to query sequence data files – rep-</a:t>
            </a:r>
            <a:r>
              <a:rPr lang="en" altLang="ko-KR" sz="1400" dirty="0" err="1"/>
              <a:t>seqs.qza</a:t>
            </a:r>
            <a:endParaRPr lang="en" altLang="ko-KR" sz="1400" dirty="0"/>
          </a:p>
        </p:txBody>
      </p:sp>
      <p:sp>
        <p:nvSpPr>
          <p:cNvPr id="9" name="TextBox 8">
            <a:extLst>
              <a:ext uri="{FF2B5EF4-FFF2-40B4-BE49-F238E27FC236}">
                <a16:creationId xmlns:a16="http://schemas.microsoft.com/office/drawing/2014/main" id="{FE8B4D70-6AB3-D488-8DEF-25A02E113449}"/>
              </a:ext>
            </a:extLst>
          </p:cNvPr>
          <p:cNvSpPr txBox="1"/>
          <p:nvPr/>
        </p:nvSpPr>
        <p:spPr>
          <a:xfrm>
            <a:off x="5272086" y="3634184"/>
            <a:ext cx="5443539" cy="307777"/>
          </a:xfrm>
          <a:prstGeom prst="rect">
            <a:avLst/>
          </a:prstGeom>
          <a:noFill/>
          <a:ln>
            <a:solidFill>
              <a:schemeClr val="tx1">
                <a:lumMod val="95000"/>
                <a:lumOff val="5000"/>
              </a:schemeClr>
            </a:solidFill>
          </a:ln>
        </p:spPr>
        <p:txBody>
          <a:bodyPr wrap="square" rtlCol="0">
            <a:spAutoFit/>
          </a:bodyPr>
          <a:lstStyle/>
          <a:p>
            <a:r>
              <a:rPr lang="en" altLang="ko-KR" sz="1400" dirty="0"/>
              <a:t>Generate a visualization of the resulting mapping to taxonomy</a:t>
            </a:r>
          </a:p>
        </p:txBody>
      </p:sp>
      <p:sp>
        <p:nvSpPr>
          <p:cNvPr id="10" name="TextBox 9">
            <a:extLst>
              <a:ext uri="{FF2B5EF4-FFF2-40B4-BE49-F238E27FC236}">
                <a16:creationId xmlns:a16="http://schemas.microsoft.com/office/drawing/2014/main" id="{90635E15-3D53-6AA6-1D3C-AD758AF45259}"/>
              </a:ext>
            </a:extLst>
          </p:cNvPr>
          <p:cNvSpPr txBox="1"/>
          <p:nvPr/>
        </p:nvSpPr>
        <p:spPr>
          <a:xfrm>
            <a:off x="1018777" y="4940187"/>
            <a:ext cx="10154446" cy="984885"/>
          </a:xfrm>
          <a:prstGeom prst="rect">
            <a:avLst/>
          </a:prstGeom>
          <a:noFill/>
          <a:ln>
            <a:solidFill>
              <a:schemeClr val="tx1">
                <a:lumMod val="95000"/>
                <a:lumOff val="5000"/>
              </a:schemeClr>
            </a:solidFill>
          </a:ln>
        </p:spPr>
        <p:txBody>
          <a:bodyPr wrap="square" rtlCol="0">
            <a:spAutoFit/>
          </a:bodyPr>
          <a:lstStyle/>
          <a:p>
            <a:r>
              <a:rPr lang="en" altLang="ko-KR" sz="1600" b="1" dirty="0"/>
              <a:t>Training my own classifier is also possible!</a:t>
            </a:r>
          </a:p>
          <a:p>
            <a:endParaRPr lang="en" altLang="ko-KR" sz="1400" dirty="0"/>
          </a:p>
          <a:p>
            <a:r>
              <a:rPr lang="en" altLang="ko-KR" sz="1400" dirty="0"/>
              <a:t>→ Classifiers perform best when trained based on your specific sample preparation and sequencing parameters.</a:t>
            </a:r>
          </a:p>
          <a:p>
            <a:r>
              <a:rPr lang="en" altLang="ko-KR" sz="1400" dirty="0"/>
              <a:t>Including the primers that were used for amplification and the length of sequence reads. </a:t>
            </a:r>
          </a:p>
        </p:txBody>
      </p:sp>
    </p:spTree>
    <p:extLst>
      <p:ext uri="{BB962C8B-B14F-4D97-AF65-F5344CB8AC3E}">
        <p14:creationId xmlns:p14="http://schemas.microsoft.com/office/powerpoint/2010/main" val="3473890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688518A8-4A0E-C281-D6C5-61D5309D51CF}"/>
              </a:ext>
            </a:extLst>
          </p:cNvPr>
          <p:cNvSpPr>
            <a:spLocks noGrp="1"/>
          </p:cNvSpPr>
          <p:nvPr>
            <p:ph idx="1"/>
          </p:nvPr>
        </p:nvSpPr>
        <p:spPr>
          <a:xfrm>
            <a:off x="838200" y="439738"/>
            <a:ext cx="10515600" cy="4351338"/>
          </a:xfrm>
        </p:spPr>
        <p:txBody>
          <a:bodyPr/>
          <a:lstStyle/>
          <a:p>
            <a:pPr marL="0" indent="0">
              <a:buNone/>
            </a:pPr>
            <a:r>
              <a:rPr kumimoji="1" lang="en" altLang="ko-KR" sz="2000" b="1" dirty="0"/>
              <a:t>Taxonomy classifiers &amp; Phylogeny </a:t>
            </a:r>
            <a:r>
              <a:rPr kumimoji="1" lang="en" altLang="ko-KR" sz="2000" b="1" dirty="0" err="1"/>
              <a:t>bulid</a:t>
            </a:r>
            <a:endParaRPr kumimoji="1" lang="en" altLang="ko-KR" sz="2000" b="1" dirty="0"/>
          </a:p>
          <a:p>
            <a:pPr marL="0" indent="0">
              <a:buNone/>
            </a:pPr>
            <a:endParaRPr kumimoji="1" lang="en-US" altLang="ko-KR" sz="2000" dirty="0"/>
          </a:p>
          <a:p>
            <a:pPr marL="0" indent="0">
              <a:buNone/>
            </a:pPr>
            <a:r>
              <a:rPr kumimoji="1" lang="en-US" altLang="ko-KR" sz="1800" dirty="0"/>
              <a:t>T</a:t>
            </a:r>
            <a:r>
              <a:rPr kumimoji="1" lang="en" altLang="ko-KR" sz="1800" dirty="0"/>
              <a:t>he taxonomic profiles of each sample can be visualized by </a:t>
            </a:r>
          </a:p>
          <a:p>
            <a:pPr marL="0" indent="0">
              <a:buNone/>
            </a:pPr>
            <a:endParaRPr kumimoji="1" lang="en-US" altLang="ko-KR" dirty="0"/>
          </a:p>
          <a:p>
            <a:pPr marL="0" indent="0">
              <a:buNone/>
            </a:pPr>
            <a:endParaRPr kumimoji="1" lang="ko-KR" altLang="en-US" dirty="0"/>
          </a:p>
        </p:txBody>
      </p:sp>
      <p:pic>
        <p:nvPicPr>
          <p:cNvPr id="5" name="그림 4">
            <a:extLst>
              <a:ext uri="{FF2B5EF4-FFF2-40B4-BE49-F238E27FC236}">
                <a16:creationId xmlns:a16="http://schemas.microsoft.com/office/drawing/2014/main" id="{FC0839D3-52E4-B7D5-554A-7BF8D5B939E2}"/>
              </a:ext>
            </a:extLst>
          </p:cNvPr>
          <p:cNvPicPr>
            <a:picLocks noChangeAspect="1"/>
          </p:cNvPicPr>
          <p:nvPr/>
        </p:nvPicPr>
        <p:blipFill>
          <a:blip r:embed="rId2"/>
          <a:stretch>
            <a:fillRect/>
          </a:stretch>
        </p:blipFill>
        <p:spPr>
          <a:xfrm>
            <a:off x="7223125" y="1260474"/>
            <a:ext cx="3416300" cy="279400"/>
          </a:xfrm>
          <a:prstGeom prst="rect">
            <a:avLst/>
          </a:prstGeom>
        </p:spPr>
      </p:pic>
      <p:pic>
        <p:nvPicPr>
          <p:cNvPr id="7" name="그림 6" descr="텍스트이(가) 표시된 사진&#10;&#10;자동 생성된 설명">
            <a:extLst>
              <a:ext uri="{FF2B5EF4-FFF2-40B4-BE49-F238E27FC236}">
                <a16:creationId xmlns:a16="http://schemas.microsoft.com/office/drawing/2014/main" id="{B035D5E2-79A3-1570-5558-0565BA169423}"/>
              </a:ext>
            </a:extLst>
          </p:cNvPr>
          <p:cNvPicPr>
            <a:picLocks noChangeAspect="1"/>
          </p:cNvPicPr>
          <p:nvPr/>
        </p:nvPicPr>
        <p:blipFill>
          <a:blip r:embed="rId3"/>
          <a:stretch>
            <a:fillRect/>
          </a:stretch>
        </p:blipFill>
        <p:spPr>
          <a:xfrm>
            <a:off x="838200" y="2057400"/>
            <a:ext cx="4622800" cy="1371600"/>
          </a:xfrm>
          <a:prstGeom prst="rect">
            <a:avLst/>
          </a:prstGeom>
        </p:spPr>
      </p:pic>
      <p:pic>
        <p:nvPicPr>
          <p:cNvPr id="9" name="그림 8">
            <a:extLst>
              <a:ext uri="{FF2B5EF4-FFF2-40B4-BE49-F238E27FC236}">
                <a16:creationId xmlns:a16="http://schemas.microsoft.com/office/drawing/2014/main" id="{FD6D9A55-0B9D-C85E-E694-C37395CDAE22}"/>
              </a:ext>
            </a:extLst>
          </p:cNvPr>
          <p:cNvPicPr>
            <a:picLocks noChangeAspect="1"/>
          </p:cNvPicPr>
          <p:nvPr/>
        </p:nvPicPr>
        <p:blipFill>
          <a:blip r:embed="rId4"/>
          <a:stretch>
            <a:fillRect/>
          </a:stretch>
        </p:blipFill>
        <p:spPr>
          <a:xfrm>
            <a:off x="838200" y="3429000"/>
            <a:ext cx="2019300" cy="292100"/>
          </a:xfrm>
          <a:prstGeom prst="rect">
            <a:avLst/>
          </a:prstGeom>
        </p:spPr>
      </p:pic>
      <p:pic>
        <p:nvPicPr>
          <p:cNvPr id="13" name="그림 12">
            <a:extLst>
              <a:ext uri="{FF2B5EF4-FFF2-40B4-BE49-F238E27FC236}">
                <a16:creationId xmlns:a16="http://schemas.microsoft.com/office/drawing/2014/main" id="{073154B9-D6E9-B9B6-8174-43E45C261090}"/>
              </a:ext>
            </a:extLst>
          </p:cNvPr>
          <p:cNvPicPr>
            <a:picLocks noChangeAspect="1"/>
          </p:cNvPicPr>
          <p:nvPr/>
        </p:nvPicPr>
        <p:blipFill>
          <a:blip r:embed="rId5"/>
          <a:stretch>
            <a:fillRect/>
          </a:stretch>
        </p:blipFill>
        <p:spPr>
          <a:xfrm>
            <a:off x="6888165" y="3213824"/>
            <a:ext cx="4297591" cy="3204438"/>
          </a:xfrm>
          <a:prstGeom prst="rect">
            <a:avLst/>
          </a:prstGeom>
        </p:spPr>
      </p:pic>
    </p:spTree>
    <p:extLst>
      <p:ext uri="{BB962C8B-B14F-4D97-AF65-F5344CB8AC3E}">
        <p14:creationId xmlns:p14="http://schemas.microsoft.com/office/powerpoint/2010/main" val="2174080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4AC11E02-38F0-CD0D-38B2-A40CC814273E}"/>
              </a:ext>
            </a:extLst>
          </p:cNvPr>
          <p:cNvSpPr>
            <a:spLocks noGrp="1"/>
          </p:cNvSpPr>
          <p:nvPr>
            <p:ph idx="1"/>
          </p:nvPr>
        </p:nvSpPr>
        <p:spPr>
          <a:xfrm>
            <a:off x="363187" y="376835"/>
            <a:ext cx="10515600" cy="3980853"/>
          </a:xfrm>
        </p:spPr>
        <p:txBody>
          <a:bodyPr>
            <a:normAutofit/>
          </a:bodyPr>
          <a:lstStyle/>
          <a:p>
            <a:r>
              <a:rPr kumimoji="1" lang="en-US" altLang="ko-KR" sz="2400" dirty="0"/>
              <a:t>16s rRNA?</a:t>
            </a:r>
          </a:p>
          <a:p>
            <a:pPr marL="0" indent="0">
              <a:buNone/>
            </a:pPr>
            <a:r>
              <a:rPr kumimoji="1" lang="en-US" altLang="ko-KR" sz="2000" dirty="0"/>
              <a:t>16s ribosomal RNA</a:t>
            </a:r>
          </a:p>
          <a:p>
            <a:pPr marL="0" indent="0">
              <a:lnSpc>
                <a:spcPct val="100000"/>
              </a:lnSpc>
              <a:buNone/>
            </a:pPr>
            <a:r>
              <a:rPr kumimoji="1" lang="en-US" altLang="ko-KR" sz="1600" dirty="0"/>
              <a:t>Central structure component of the 30S subunit of a prokaryotic ribosome</a:t>
            </a:r>
          </a:p>
          <a:p>
            <a:pPr marL="0" indent="0">
              <a:lnSpc>
                <a:spcPct val="100000"/>
              </a:lnSpc>
              <a:buNone/>
            </a:pPr>
            <a:r>
              <a:rPr kumimoji="1" lang="en-US" altLang="ko-KR" sz="1600" dirty="0"/>
              <a:t>Required for the initiation of protein synthesis</a:t>
            </a:r>
          </a:p>
          <a:p>
            <a:pPr marL="0" indent="0">
              <a:lnSpc>
                <a:spcPct val="100000"/>
              </a:lnSpc>
              <a:buNone/>
            </a:pPr>
            <a:r>
              <a:rPr kumimoji="1" lang="en-US" altLang="ko-KR" sz="1600" dirty="0"/>
              <a:t>Stabilization of correct codon-anticodon pairing in the A site of the ribosome during mRNA translation</a:t>
            </a:r>
          </a:p>
          <a:p>
            <a:pPr>
              <a:lnSpc>
                <a:spcPct val="100000"/>
              </a:lnSpc>
            </a:pPr>
            <a:r>
              <a:rPr kumimoji="1" lang="en-US" altLang="ko-KR" sz="2400" dirty="0"/>
              <a:t>Why used?</a:t>
            </a:r>
          </a:p>
          <a:p>
            <a:pPr marL="0" indent="0">
              <a:lnSpc>
                <a:spcPct val="100000"/>
              </a:lnSpc>
              <a:buNone/>
            </a:pPr>
            <a:r>
              <a:rPr kumimoji="1" lang="en-US" altLang="ko-KR" sz="1600" dirty="0"/>
              <a:t>Due to its functional constancy and highly conserved nature</a:t>
            </a:r>
          </a:p>
          <a:p>
            <a:pPr marL="0" indent="0">
              <a:lnSpc>
                <a:spcPct val="100000"/>
              </a:lnSpc>
              <a:buNone/>
            </a:pPr>
            <a:r>
              <a:rPr kumimoji="1" lang="en-US" altLang="ko-KR" sz="1600" dirty="0"/>
              <a:t>-&gt;Highly conserved primer binding site</a:t>
            </a:r>
            <a:r>
              <a:rPr kumimoji="1" lang="ko-KR" altLang="en-US" sz="1600" dirty="0"/>
              <a:t> </a:t>
            </a:r>
            <a:r>
              <a:rPr kumimoji="1" lang="en-US" altLang="ko-KR" sz="1600" dirty="0"/>
              <a:t>(Universal primer)</a:t>
            </a:r>
          </a:p>
          <a:p>
            <a:pPr marL="0" indent="0">
              <a:lnSpc>
                <a:spcPct val="100000"/>
              </a:lnSpc>
              <a:buNone/>
            </a:pPr>
            <a:r>
              <a:rPr kumimoji="1" lang="en-US" altLang="ko-KR" sz="1600" dirty="0"/>
              <a:t>Ex) Most common primer pair / 27F-1492R(Weisberg </a:t>
            </a:r>
            <a:r>
              <a:rPr kumimoji="1" lang="en-US" altLang="ko-KR" sz="1600" i="1" dirty="0"/>
              <a:t>et al</a:t>
            </a:r>
            <a:r>
              <a:rPr kumimoji="1" lang="en-US" altLang="ko-KR" sz="1600" dirty="0"/>
              <a:t>. 1991)</a:t>
            </a:r>
          </a:p>
          <a:p>
            <a:pPr marL="0" indent="0">
              <a:lnSpc>
                <a:spcPct val="100000"/>
              </a:lnSpc>
              <a:buNone/>
            </a:pPr>
            <a:r>
              <a:rPr kumimoji="1" lang="en-US" altLang="ko-KR" sz="1600" dirty="0"/>
              <a:t>It has been an important </a:t>
            </a:r>
            <a:r>
              <a:rPr kumimoji="1" lang="en-US" altLang="ko-KR" sz="1600" b="1" dirty="0"/>
              <a:t>phylogenetic marker</a:t>
            </a:r>
          </a:p>
          <a:p>
            <a:pPr marL="0" indent="0">
              <a:lnSpc>
                <a:spcPct val="100000"/>
              </a:lnSpc>
              <a:buNone/>
            </a:pPr>
            <a:endParaRPr kumimoji="1" lang="en-US" altLang="ko-KR" sz="1600" b="1" dirty="0"/>
          </a:p>
        </p:txBody>
      </p:sp>
      <p:pic>
        <p:nvPicPr>
          <p:cNvPr id="5" name="그림 4">
            <a:extLst>
              <a:ext uri="{FF2B5EF4-FFF2-40B4-BE49-F238E27FC236}">
                <a16:creationId xmlns:a16="http://schemas.microsoft.com/office/drawing/2014/main" id="{924A891F-01A4-EEB1-3AD7-5A6A46774DD8}"/>
              </a:ext>
            </a:extLst>
          </p:cNvPr>
          <p:cNvPicPr>
            <a:picLocks noChangeAspect="1"/>
          </p:cNvPicPr>
          <p:nvPr/>
        </p:nvPicPr>
        <p:blipFill>
          <a:blip r:embed="rId3"/>
          <a:stretch>
            <a:fillRect/>
          </a:stretch>
        </p:blipFill>
        <p:spPr>
          <a:xfrm>
            <a:off x="4702056" y="4504190"/>
            <a:ext cx="1621402" cy="2043949"/>
          </a:xfrm>
          <a:prstGeom prst="rect">
            <a:avLst/>
          </a:prstGeom>
        </p:spPr>
      </p:pic>
      <p:sp>
        <p:nvSpPr>
          <p:cNvPr id="6" name="TextBox 5">
            <a:extLst>
              <a:ext uri="{FF2B5EF4-FFF2-40B4-BE49-F238E27FC236}">
                <a16:creationId xmlns:a16="http://schemas.microsoft.com/office/drawing/2014/main" id="{22B3B436-7B1C-D74E-64D2-C0C5CA7369BC}"/>
              </a:ext>
            </a:extLst>
          </p:cNvPr>
          <p:cNvSpPr txBox="1"/>
          <p:nvPr/>
        </p:nvSpPr>
        <p:spPr>
          <a:xfrm>
            <a:off x="6323458" y="5742501"/>
            <a:ext cx="3331769" cy="738664"/>
          </a:xfrm>
          <a:prstGeom prst="rect">
            <a:avLst/>
          </a:prstGeom>
          <a:noFill/>
        </p:spPr>
        <p:txBody>
          <a:bodyPr wrap="square" rtlCol="0">
            <a:spAutoFit/>
          </a:bodyPr>
          <a:lstStyle/>
          <a:p>
            <a:r>
              <a:rPr kumimoji="1" lang="en" altLang="ko-KR" sz="1050" dirty="0"/>
              <a:t>Molecular structure of the 30S Subunit from </a:t>
            </a:r>
            <a:r>
              <a:rPr kumimoji="1" lang="en" altLang="ko-KR" sz="1050" i="1" dirty="0"/>
              <a:t>Thermus thermophilus</a:t>
            </a:r>
            <a:r>
              <a:rPr kumimoji="1" lang="en" altLang="ko-KR" sz="1050" dirty="0"/>
              <a:t>. </a:t>
            </a:r>
          </a:p>
          <a:p>
            <a:r>
              <a:rPr kumimoji="1" lang="en" altLang="ko-KR" sz="1050" dirty="0"/>
              <a:t>Proteins are shown in blue and the single RNA strand in orange. (</a:t>
            </a:r>
            <a:r>
              <a:rPr lang="en" altLang="ko-KR" sz="1050" b="0" i="0" dirty="0" err="1">
                <a:solidFill>
                  <a:srgbClr val="222222"/>
                </a:solidFill>
                <a:effectLst/>
                <a:latin typeface="Arial" panose="020B0604020202020204" pitchFamily="34" charset="0"/>
              </a:rPr>
              <a:t>Schluenzen</a:t>
            </a:r>
            <a:r>
              <a:rPr lang="en" altLang="ko-KR" sz="1050" b="0" i="0" dirty="0">
                <a:solidFill>
                  <a:srgbClr val="222222"/>
                </a:solidFill>
                <a:effectLst/>
                <a:latin typeface="Arial" panose="020B0604020202020204" pitchFamily="34" charset="0"/>
              </a:rPr>
              <a:t> F, Cell(2000))</a:t>
            </a:r>
            <a:endParaRPr kumimoji="1" lang="ko-KR" altLang="en-US" sz="1050" dirty="0"/>
          </a:p>
        </p:txBody>
      </p:sp>
      <p:pic>
        <p:nvPicPr>
          <p:cNvPr id="8" name="그림 7">
            <a:extLst>
              <a:ext uri="{FF2B5EF4-FFF2-40B4-BE49-F238E27FC236}">
                <a16:creationId xmlns:a16="http://schemas.microsoft.com/office/drawing/2014/main" id="{2B9A81B1-1D97-EA92-C0AE-9EF739555C63}"/>
              </a:ext>
            </a:extLst>
          </p:cNvPr>
          <p:cNvPicPr>
            <a:picLocks noChangeAspect="1"/>
          </p:cNvPicPr>
          <p:nvPr/>
        </p:nvPicPr>
        <p:blipFill>
          <a:blip r:embed="rId4"/>
          <a:stretch>
            <a:fillRect/>
          </a:stretch>
        </p:blipFill>
        <p:spPr>
          <a:xfrm>
            <a:off x="6679244" y="3013825"/>
            <a:ext cx="5392031" cy="2490489"/>
          </a:xfrm>
          <a:prstGeom prst="rect">
            <a:avLst/>
          </a:prstGeom>
        </p:spPr>
      </p:pic>
      <p:pic>
        <p:nvPicPr>
          <p:cNvPr id="9" name="그림 8">
            <a:extLst>
              <a:ext uri="{FF2B5EF4-FFF2-40B4-BE49-F238E27FC236}">
                <a16:creationId xmlns:a16="http://schemas.microsoft.com/office/drawing/2014/main" id="{7FBD2350-8384-8248-834C-011564AE23ED}"/>
              </a:ext>
            </a:extLst>
          </p:cNvPr>
          <p:cNvPicPr>
            <a:picLocks noChangeAspect="1"/>
          </p:cNvPicPr>
          <p:nvPr/>
        </p:nvPicPr>
        <p:blipFill>
          <a:blip r:embed="rId5"/>
          <a:stretch>
            <a:fillRect/>
          </a:stretch>
        </p:blipFill>
        <p:spPr>
          <a:xfrm>
            <a:off x="363187" y="4943477"/>
            <a:ext cx="3828530" cy="1537688"/>
          </a:xfrm>
          <a:prstGeom prst="rect">
            <a:avLst/>
          </a:prstGeom>
        </p:spPr>
      </p:pic>
      <p:sp>
        <p:nvSpPr>
          <p:cNvPr id="10" name="TextBox 9">
            <a:extLst>
              <a:ext uri="{FF2B5EF4-FFF2-40B4-BE49-F238E27FC236}">
                <a16:creationId xmlns:a16="http://schemas.microsoft.com/office/drawing/2014/main" id="{C2C9227E-49B0-2955-9C1D-A2E76DF99C6E}"/>
              </a:ext>
            </a:extLst>
          </p:cNvPr>
          <p:cNvSpPr txBox="1"/>
          <p:nvPr/>
        </p:nvSpPr>
        <p:spPr>
          <a:xfrm>
            <a:off x="11135962" y="6548139"/>
            <a:ext cx="1471613" cy="253916"/>
          </a:xfrm>
          <a:prstGeom prst="rect">
            <a:avLst/>
          </a:prstGeom>
          <a:noFill/>
        </p:spPr>
        <p:txBody>
          <a:bodyPr wrap="square" rtlCol="0">
            <a:spAutoFit/>
          </a:bodyPr>
          <a:lstStyle/>
          <a:p>
            <a:r>
              <a:rPr kumimoji="1" lang="en-US" altLang="ko-KR" sz="1050" dirty="0" err="1"/>
              <a:t>Wikipeidia</a:t>
            </a:r>
            <a:endParaRPr kumimoji="1" lang="ko-KR" altLang="en-US" sz="1050" dirty="0"/>
          </a:p>
        </p:txBody>
      </p:sp>
    </p:spTree>
    <p:extLst>
      <p:ext uri="{BB962C8B-B14F-4D97-AF65-F5344CB8AC3E}">
        <p14:creationId xmlns:p14="http://schemas.microsoft.com/office/powerpoint/2010/main" val="3826766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2121C0A3-F91C-A750-134B-C449A0AD9F4E}"/>
              </a:ext>
            </a:extLst>
          </p:cNvPr>
          <p:cNvSpPr>
            <a:spLocks noGrp="1"/>
          </p:cNvSpPr>
          <p:nvPr>
            <p:ph idx="1"/>
          </p:nvPr>
        </p:nvSpPr>
        <p:spPr>
          <a:xfrm>
            <a:off x="278668" y="209551"/>
            <a:ext cx="10515600" cy="4351338"/>
          </a:xfrm>
        </p:spPr>
        <p:txBody>
          <a:bodyPr/>
          <a:lstStyle/>
          <a:p>
            <a:r>
              <a:rPr kumimoji="1" lang="en-US" altLang="ko-KR" dirty="0"/>
              <a:t>16s rRNA?</a:t>
            </a:r>
          </a:p>
          <a:p>
            <a:pPr marL="0" indent="0">
              <a:buNone/>
            </a:pPr>
            <a:r>
              <a:rPr kumimoji="1" lang="en" altLang="ko-KR" sz="1600" dirty="0"/>
              <a:t>Contains 9 hypervariable regions (V1–V9) </a:t>
            </a:r>
          </a:p>
          <a:p>
            <a:pPr marL="0" indent="0">
              <a:buNone/>
            </a:pPr>
            <a:r>
              <a:rPr kumimoji="1" lang="en" altLang="ko-KR" sz="1600" dirty="0"/>
              <a:t>ranging from about 30 to 100 base pairs long</a:t>
            </a:r>
          </a:p>
          <a:p>
            <a:pPr marL="0" indent="0">
              <a:buNone/>
            </a:pPr>
            <a:r>
              <a:rPr kumimoji="1" lang="en" altLang="ko-KR" sz="1600" dirty="0"/>
              <a:t>highly conserved sequences between hypervariable regions</a:t>
            </a:r>
          </a:p>
          <a:p>
            <a:pPr marL="0" indent="0">
              <a:buNone/>
            </a:pPr>
            <a:endParaRPr kumimoji="1" lang="en" altLang="ko-KR" sz="1600" dirty="0"/>
          </a:p>
          <a:p>
            <a:pPr marL="0" indent="0">
              <a:buNone/>
            </a:pPr>
            <a:r>
              <a:rPr kumimoji="1" lang="en-US" altLang="ko-KR" sz="1600" dirty="0"/>
              <a:t>Some</a:t>
            </a:r>
            <a:r>
              <a:rPr kumimoji="1" lang="ko-KR" altLang="en-US" sz="1600" dirty="0"/>
              <a:t> </a:t>
            </a:r>
            <a:r>
              <a:rPr kumimoji="1" lang="en-US" altLang="ko-KR" sz="1600" dirty="0"/>
              <a:t>difficulties…</a:t>
            </a:r>
          </a:p>
          <a:p>
            <a:pPr marL="0" indent="0">
              <a:buNone/>
            </a:pPr>
            <a:r>
              <a:rPr kumimoji="1" lang="en" altLang="ko-KR" sz="1200" dirty="0"/>
              <a:t>powerful tool for bacterial taxonomic studies…</a:t>
            </a:r>
          </a:p>
          <a:p>
            <a:pPr marL="0" indent="0">
              <a:buNone/>
            </a:pPr>
            <a:r>
              <a:rPr kumimoji="1" lang="en-US" altLang="ko-KR" sz="1200" dirty="0"/>
              <a:t>But </a:t>
            </a:r>
            <a:r>
              <a:rPr kumimoji="1" lang="en" altLang="ko-KR" sz="1200" dirty="0"/>
              <a:t>it struggles to differentiate between closely related species.</a:t>
            </a:r>
          </a:p>
          <a:p>
            <a:pPr marL="0" indent="0">
              <a:buNone/>
            </a:pPr>
            <a:r>
              <a:rPr kumimoji="1" lang="en" altLang="ko-KR" sz="1200" dirty="0"/>
              <a:t>Ex) </a:t>
            </a:r>
            <a:r>
              <a:rPr kumimoji="1" lang="en" altLang="ko-KR" sz="1200" i="1" dirty="0"/>
              <a:t>Enterobacteriaceae, </a:t>
            </a:r>
            <a:r>
              <a:rPr kumimoji="1" lang="en" altLang="ko-KR" sz="1200" i="1" dirty="0" err="1"/>
              <a:t>Clostridiaceae</a:t>
            </a:r>
            <a:r>
              <a:rPr kumimoji="1" lang="en" altLang="ko-KR" sz="1200" i="1" dirty="0"/>
              <a:t>,</a:t>
            </a:r>
            <a:r>
              <a:rPr kumimoji="1" lang="en" altLang="ko-KR" sz="1200" dirty="0"/>
              <a:t> and</a:t>
            </a:r>
            <a:r>
              <a:rPr kumimoji="1" lang="en" altLang="ko-KR" sz="1200" i="1" dirty="0"/>
              <a:t> </a:t>
            </a:r>
            <a:r>
              <a:rPr kumimoji="1" lang="en" altLang="ko-KR" sz="1200" i="1" dirty="0" err="1"/>
              <a:t>Peptostreptococcaceae</a:t>
            </a:r>
            <a:r>
              <a:rPr kumimoji="1" lang="en" altLang="ko-KR" sz="1200" dirty="0"/>
              <a:t>, </a:t>
            </a:r>
          </a:p>
          <a:p>
            <a:pPr marL="0" indent="0">
              <a:buNone/>
            </a:pPr>
            <a:r>
              <a:rPr kumimoji="1" lang="en" altLang="ko-KR" sz="1200" dirty="0"/>
              <a:t>species can share up to 99% sequence similarity across the full 16S gene. </a:t>
            </a:r>
          </a:p>
          <a:p>
            <a:pPr marL="0" indent="0">
              <a:buNone/>
            </a:pPr>
            <a:r>
              <a:rPr kumimoji="1" lang="en" altLang="ko-KR" sz="1200" dirty="0"/>
              <a:t>As a result, the V4 sequences can differ by only a few nucleotides, </a:t>
            </a:r>
          </a:p>
          <a:p>
            <a:pPr marL="0" indent="0">
              <a:buNone/>
            </a:pPr>
            <a:r>
              <a:rPr kumimoji="1" lang="en" altLang="ko-KR" sz="1200" dirty="0"/>
              <a:t>leaving reference databases unable to reliably classify at lower taxonomic levels.</a:t>
            </a:r>
          </a:p>
        </p:txBody>
      </p:sp>
      <p:pic>
        <p:nvPicPr>
          <p:cNvPr id="7" name="그림 6">
            <a:extLst>
              <a:ext uri="{FF2B5EF4-FFF2-40B4-BE49-F238E27FC236}">
                <a16:creationId xmlns:a16="http://schemas.microsoft.com/office/drawing/2014/main" id="{06B2B136-9D47-1651-DC93-83FE0C3BCD7B}"/>
              </a:ext>
            </a:extLst>
          </p:cNvPr>
          <p:cNvPicPr>
            <a:picLocks noChangeAspect="1"/>
          </p:cNvPicPr>
          <p:nvPr/>
        </p:nvPicPr>
        <p:blipFill>
          <a:blip r:embed="rId3"/>
          <a:stretch>
            <a:fillRect/>
          </a:stretch>
        </p:blipFill>
        <p:spPr>
          <a:xfrm>
            <a:off x="6346502" y="1139805"/>
            <a:ext cx="5397954" cy="2918004"/>
          </a:xfrm>
          <a:prstGeom prst="rect">
            <a:avLst/>
          </a:prstGeom>
        </p:spPr>
      </p:pic>
      <p:pic>
        <p:nvPicPr>
          <p:cNvPr id="9" name="그림 8" descr="테이블이(가) 표시된 사진&#10;&#10;자동 생성된 설명">
            <a:extLst>
              <a:ext uri="{FF2B5EF4-FFF2-40B4-BE49-F238E27FC236}">
                <a16:creationId xmlns:a16="http://schemas.microsoft.com/office/drawing/2014/main" id="{9B76FCA9-1F21-6EA4-AF14-9A95D508A795}"/>
              </a:ext>
            </a:extLst>
          </p:cNvPr>
          <p:cNvPicPr>
            <a:picLocks noChangeAspect="1"/>
          </p:cNvPicPr>
          <p:nvPr/>
        </p:nvPicPr>
        <p:blipFill>
          <a:blip r:embed="rId4"/>
          <a:stretch>
            <a:fillRect/>
          </a:stretch>
        </p:blipFill>
        <p:spPr>
          <a:xfrm>
            <a:off x="6432223" y="4310139"/>
            <a:ext cx="5397955" cy="1043605"/>
          </a:xfrm>
          <a:prstGeom prst="rect">
            <a:avLst/>
          </a:prstGeom>
        </p:spPr>
      </p:pic>
      <p:sp>
        <p:nvSpPr>
          <p:cNvPr id="10" name="TextBox 9">
            <a:extLst>
              <a:ext uri="{FF2B5EF4-FFF2-40B4-BE49-F238E27FC236}">
                <a16:creationId xmlns:a16="http://schemas.microsoft.com/office/drawing/2014/main" id="{2C6C7B81-2960-6C4D-F673-35B39B302A36}"/>
              </a:ext>
            </a:extLst>
          </p:cNvPr>
          <p:cNvSpPr txBox="1"/>
          <p:nvPr/>
        </p:nvSpPr>
        <p:spPr>
          <a:xfrm>
            <a:off x="10794268" y="5344464"/>
            <a:ext cx="2300411" cy="261610"/>
          </a:xfrm>
          <a:prstGeom prst="rect">
            <a:avLst/>
          </a:prstGeom>
          <a:noFill/>
        </p:spPr>
        <p:txBody>
          <a:bodyPr wrap="square" rtlCol="0">
            <a:spAutoFit/>
          </a:bodyPr>
          <a:lstStyle/>
          <a:p>
            <a:r>
              <a:rPr kumimoji="1" lang="en-US" altLang="ko-KR" sz="1100" dirty="0" err="1"/>
              <a:t>ezbiocloud.net</a:t>
            </a:r>
            <a:endParaRPr kumimoji="1" lang="ko-KR" altLang="en-US" sz="1100" dirty="0"/>
          </a:p>
        </p:txBody>
      </p:sp>
      <p:pic>
        <p:nvPicPr>
          <p:cNvPr id="12" name="그림 11">
            <a:extLst>
              <a:ext uri="{FF2B5EF4-FFF2-40B4-BE49-F238E27FC236}">
                <a16:creationId xmlns:a16="http://schemas.microsoft.com/office/drawing/2014/main" id="{F98426C5-2873-5F60-47C3-3B3986464DAD}"/>
              </a:ext>
            </a:extLst>
          </p:cNvPr>
          <p:cNvPicPr>
            <a:picLocks noChangeAspect="1"/>
          </p:cNvPicPr>
          <p:nvPr/>
        </p:nvPicPr>
        <p:blipFill>
          <a:blip r:embed="rId5"/>
          <a:stretch>
            <a:fillRect/>
          </a:stretch>
        </p:blipFill>
        <p:spPr>
          <a:xfrm>
            <a:off x="2106874" y="4222747"/>
            <a:ext cx="2027892" cy="2505044"/>
          </a:xfrm>
          <a:prstGeom prst="rect">
            <a:avLst/>
          </a:prstGeom>
        </p:spPr>
      </p:pic>
      <p:sp>
        <p:nvSpPr>
          <p:cNvPr id="13" name="TextBox 12">
            <a:extLst>
              <a:ext uri="{FF2B5EF4-FFF2-40B4-BE49-F238E27FC236}">
                <a16:creationId xmlns:a16="http://schemas.microsoft.com/office/drawing/2014/main" id="{2E46B2EC-7612-B958-6C8F-1B65E4D75404}"/>
              </a:ext>
            </a:extLst>
          </p:cNvPr>
          <p:cNvSpPr txBox="1"/>
          <p:nvPr/>
        </p:nvSpPr>
        <p:spPr>
          <a:xfrm>
            <a:off x="4156730" y="6402228"/>
            <a:ext cx="2651578" cy="246221"/>
          </a:xfrm>
          <a:prstGeom prst="rect">
            <a:avLst/>
          </a:prstGeom>
          <a:noFill/>
        </p:spPr>
        <p:txBody>
          <a:bodyPr wrap="square" rtlCol="0">
            <a:spAutoFit/>
          </a:bodyPr>
          <a:lstStyle/>
          <a:p>
            <a:r>
              <a:rPr kumimoji="1" lang="en-US" altLang="ko-KR" sz="1000" dirty="0" err="1"/>
              <a:t>G.Tannok</a:t>
            </a:r>
            <a:r>
              <a:rPr kumimoji="1" lang="en-US" altLang="ko-KR" sz="1000" dirty="0"/>
              <a:t>. </a:t>
            </a:r>
            <a:r>
              <a:rPr lang="en" altLang="ko-KR" sz="1000" dirty="0"/>
              <a:t>Current Issues </a:t>
            </a:r>
            <a:r>
              <a:rPr lang="en" altLang="ko-KR" sz="1000" dirty="0" err="1"/>
              <a:t>Molec</a:t>
            </a:r>
            <a:r>
              <a:rPr lang="en" altLang="ko-KR" sz="1000" dirty="0"/>
              <a:t>. Bio</a:t>
            </a:r>
            <a:r>
              <a:rPr kumimoji="1" lang="en-US" altLang="ko-KR" sz="1000" dirty="0"/>
              <a:t>(1999)</a:t>
            </a:r>
            <a:endParaRPr kumimoji="1" lang="ko-KR" altLang="en-US" sz="1000" dirty="0"/>
          </a:p>
        </p:txBody>
      </p:sp>
    </p:spTree>
    <p:extLst>
      <p:ext uri="{BB962C8B-B14F-4D97-AF65-F5344CB8AC3E}">
        <p14:creationId xmlns:p14="http://schemas.microsoft.com/office/powerpoint/2010/main" val="1258314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06B04B-A21B-C248-04A3-DC6EBD028BAC}"/>
              </a:ext>
            </a:extLst>
          </p:cNvPr>
          <p:cNvSpPr>
            <a:spLocks noGrp="1"/>
          </p:cNvSpPr>
          <p:nvPr>
            <p:ph type="title"/>
          </p:nvPr>
        </p:nvSpPr>
        <p:spPr/>
        <p:txBody>
          <a:bodyPr/>
          <a:lstStyle/>
          <a:p>
            <a:r>
              <a:rPr kumimoji="1" lang="en-US" altLang="ko-KR" dirty="0"/>
              <a:t>QIIME2?</a:t>
            </a:r>
            <a:endParaRPr kumimoji="1" lang="ko-KR" altLang="en-US" dirty="0"/>
          </a:p>
        </p:txBody>
      </p:sp>
      <p:sp>
        <p:nvSpPr>
          <p:cNvPr id="3" name="내용 개체 틀 2">
            <a:extLst>
              <a:ext uri="{FF2B5EF4-FFF2-40B4-BE49-F238E27FC236}">
                <a16:creationId xmlns:a16="http://schemas.microsoft.com/office/drawing/2014/main" id="{40C2F769-F8C2-07A5-A6CF-D78CF26601E0}"/>
              </a:ext>
            </a:extLst>
          </p:cNvPr>
          <p:cNvSpPr>
            <a:spLocks noGrp="1"/>
          </p:cNvSpPr>
          <p:nvPr>
            <p:ph idx="1"/>
          </p:nvPr>
        </p:nvSpPr>
        <p:spPr/>
        <p:txBody>
          <a:bodyPr/>
          <a:lstStyle/>
          <a:p>
            <a:pPr marL="0" indent="0">
              <a:buNone/>
            </a:pPr>
            <a:r>
              <a:rPr kumimoji="1" lang="en-US" altLang="ko-KR" sz="2400" b="1" dirty="0"/>
              <a:t>Q</a:t>
            </a:r>
            <a:r>
              <a:rPr kumimoji="1" lang="en-US" altLang="ko-KR" sz="2400" dirty="0"/>
              <a:t>uantitative </a:t>
            </a:r>
            <a:r>
              <a:rPr kumimoji="1" lang="en-US" altLang="ko-KR" sz="2400" b="1" dirty="0"/>
              <a:t>I</a:t>
            </a:r>
            <a:r>
              <a:rPr kumimoji="1" lang="en-US" altLang="ko-KR" sz="2400" dirty="0"/>
              <a:t>nsights </a:t>
            </a:r>
            <a:r>
              <a:rPr kumimoji="1" lang="en-US" altLang="ko-KR" sz="2400" b="1" dirty="0"/>
              <a:t>I</a:t>
            </a:r>
            <a:r>
              <a:rPr kumimoji="1" lang="en-US" altLang="ko-KR" sz="2400" dirty="0"/>
              <a:t>nto </a:t>
            </a:r>
            <a:r>
              <a:rPr kumimoji="1" lang="en-US" altLang="ko-KR" sz="2400" b="1" dirty="0"/>
              <a:t>M</a:t>
            </a:r>
            <a:r>
              <a:rPr kumimoji="1" lang="en-US" altLang="ko-KR" sz="2400" dirty="0"/>
              <a:t>icrobial </a:t>
            </a:r>
            <a:r>
              <a:rPr kumimoji="1" lang="en-US" altLang="ko-KR" sz="2400" b="1" dirty="0"/>
              <a:t>E</a:t>
            </a:r>
            <a:r>
              <a:rPr kumimoji="1" lang="en-US" altLang="ko-KR" sz="2400" dirty="0"/>
              <a:t>cology</a:t>
            </a:r>
            <a:endParaRPr kumimoji="1" lang="en" altLang="ko-KR" sz="2400" dirty="0"/>
          </a:p>
          <a:p>
            <a:pPr marL="0" indent="0">
              <a:buNone/>
            </a:pPr>
            <a:endParaRPr kumimoji="1" lang="en" altLang="ko-KR" sz="1800" dirty="0"/>
          </a:p>
          <a:p>
            <a:pPr marL="0" indent="0">
              <a:buNone/>
            </a:pPr>
            <a:r>
              <a:rPr kumimoji="1" lang="en" altLang="ko-KR" sz="1800" dirty="0"/>
              <a:t>Powerful, Extensible, and Decentralized microbiome analysis package with analysis transparency</a:t>
            </a:r>
          </a:p>
          <a:p>
            <a:pPr marL="0" indent="0">
              <a:buNone/>
            </a:pPr>
            <a:r>
              <a:rPr kumimoji="1" lang="en-US" altLang="ko-KR" sz="1800" i="1" dirty="0"/>
              <a:t>S</a:t>
            </a:r>
            <a:r>
              <a:rPr kumimoji="1" lang="en" altLang="ko-KR" sz="1800" i="1" dirty="0"/>
              <a:t>tar</a:t>
            </a:r>
            <a:r>
              <a:rPr kumimoji="1" lang="en-US" altLang="ko-KR" sz="1800" i="1" dirty="0"/>
              <a:t>ting </a:t>
            </a:r>
            <a:r>
              <a:rPr kumimoji="1" lang="en" altLang="ko-KR" sz="1800" dirty="0"/>
              <a:t>with </a:t>
            </a:r>
            <a:r>
              <a:rPr kumimoji="1" lang="en" altLang="ko-KR" sz="1800" b="1" dirty="0"/>
              <a:t>raw DNA sequence data</a:t>
            </a:r>
          </a:p>
          <a:p>
            <a:pPr marL="0" indent="0">
              <a:buNone/>
            </a:pPr>
            <a:r>
              <a:rPr kumimoji="1" lang="en" altLang="ko-KR" sz="1800" i="1" dirty="0"/>
              <a:t>Finish</a:t>
            </a:r>
            <a:r>
              <a:rPr kumimoji="1" lang="en" altLang="ko-KR" sz="1800" dirty="0"/>
              <a:t> with </a:t>
            </a:r>
            <a:r>
              <a:rPr kumimoji="1" lang="en" altLang="ko-KR" sz="1800" b="1" dirty="0"/>
              <a:t>publication-quality figures and statistical results</a:t>
            </a:r>
          </a:p>
          <a:p>
            <a:pPr marL="0" indent="0">
              <a:buNone/>
            </a:pPr>
            <a:r>
              <a:rPr kumimoji="1" lang="en" altLang="ko-KR" sz="1800" b="1" dirty="0"/>
              <a:t>Can also track the data provenance -&gt; Can see how I got there</a:t>
            </a:r>
          </a:p>
          <a:p>
            <a:pPr marL="0" indent="0">
              <a:buNone/>
            </a:pPr>
            <a:endParaRPr kumimoji="1" lang="en" altLang="ko-KR" sz="1800" b="1" dirty="0"/>
          </a:p>
          <a:p>
            <a:pPr marL="0" indent="0">
              <a:buNone/>
            </a:pPr>
            <a:r>
              <a:rPr kumimoji="1" lang="en-US" altLang="ko-KR" sz="2000" b="1" dirty="0"/>
              <a:t>-&gt;Set of commands to transform microbiome data into intermediate outputs and visualizations</a:t>
            </a:r>
            <a:endParaRPr kumimoji="1" lang="ko-KR" altLang="en-US" sz="2000" b="1" dirty="0"/>
          </a:p>
        </p:txBody>
      </p:sp>
    </p:spTree>
    <p:extLst>
      <p:ext uri="{BB962C8B-B14F-4D97-AF65-F5344CB8AC3E}">
        <p14:creationId xmlns:p14="http://schemas.microsoft.com/office/powerpoint/2010/main" val="4156246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84C314-FCEF-9906-26DE-E43F615DA7A6}"/>
              </a:ext>
            </a:extLst>
          </p:cNvPr>
          <p:cNvSpPr>
            <a:spLocks noGrp="1"/>
          </p:cNvSpPr>
          <p:nvPr>
            <p:ph type="title"/>
          </p:nvPr>
        </p:nvSpPr>
        <p:spPr>
          <a:xfrm>
            <a:off x="152399" y="100005"/>
            <a:ext cx="10515600" cy="1325563"/>
          </a:xfrm>
        </p:spPr>
        <p:txBody>
          <a:bodyPr>
            <a:normAutofit/>
          </a:bodyPr>
          <a:lstStyle/>
          <a:p>
            <a:r>
              <a:rPr kumimoji="1" lang="en-US" altLang="ko-KR" sz="3600" dirty="0"/>
              <a:t>Major terms</a:t>
            </a:r>
            <a:endParaRPr kumimoji="1" lang="ko-KR" altLang="en-US" sz="3600" dirty="0"/>
          </a:p>
        </p:txBody>
      </p:sp>
      <p:sp>
        <p:nvSpPr>
          <p:cNvPr id="3" name="내용 개체 틀 2">
            <a:extLst>
              <a:ext uri="{FF2B5EF4-FFF2-40B4-BE49-F238E27FC236}">
                <a16:creationId xmlns:a16="http://schemas.microsoft.com/office/drawing/2014/main" id="{7CDCA48A-01A9-BBDB-DAB0-DB978DA94DC5}"/>
              </a:ext>
            </a:extLst>
          </p:cNvPr>
          <p:cNvSpPr>
            <a:spLocks noGrp="1"/>
          </p:cNvSpPr>
          <p:nvPr>
            <p:ph idx="1"/>
          </p:nvPr>
        </p:nvSpPr>
        <p:spPr>
          <a:xfrm>
            <a:off x="152399" y="1425568"/>
            <a:ext cx="10906125" cy="4351338"/>
          </a:xfrm>
        </p:spPr>
        <p:txBody>
          <a:bodyPr>
            <a:normAutofit fontScale="92500" lnSpcReduction="10000"/>
          </a:bodyPr>
          <a:lstStyle/>
          <a:p>
            <a:r>
              <a:rPr kumimoji="1" lang="en" altLang="ko-KR" sz="1800" b="1" dirty="0"/>
              <a:t>Artifact</a:t>
            </a:r>
          </a:p>
          <a:p>
            <a:pPr marL="0" indent="0">
              <a:buNone/>
            </a:pPr>
            <a:r>
              <a:rPr kumimoji="1" lang="en" altLang="ko-KR" sz="1400" dirty="0"/>
              <a:t>Artifacts are intermediate data in QIIME2 analysis.</a:t>
            </a:r>
          </a:p>
          <a:p>
            <a:pPr marL="0" indent="0">
              <a:buNone/>
            </a:pPr>
            <a:r>
              <a:rPr kumimoji="1" lang="en" altLang="ko-KR" sz="1400" dirty="0"/>
              <a:t>-&gt; It is generated by QIIME 2 and consumed by QIIME 2 (rather than by a human / </a:t>
            </a:r>
            <a:r>
              <a:rPr kumimoji="1" lang="en" altLang="ko-KR" sz="1400" b="1" dirty="0"/>
              <a:t>Intermediate step</a:t>
            </a:r>
            <a:r>
              <a:rPr kumimoji="1" lang="en" altLang="ko-KR" sz="1400" dirty="0"/>
              <a:t>). </a:t>
            </a:r>
          </a:p>
          <a:p>
            <a:pPr marL="0" indent="0">
              <a:buNone/>
            </a:pPr>
            <a:r>
              <a:rPr kumimoji="1" lang="en" altLang="ko-KR" sz="1400" dirty="0"/>
              <a:t>Artifacts can be generated either by importing data into QIIME 2 or as out from a QIIME 2 action.</a:t>
            </a:r>
          </a:p>
          <a:p>
            <a:pPr marL="0" indent="0">
              <a:lnSpc>
                <a:spcPct val="50000"/>
              </a:lnSpc>
              <a:buNone/>
            </a:pPr>
            <a:r>
              <a:rPr kumimoji="1" lang="en-US" altLang="ko-KR" sz="1400" dirty="0"/>
              <a:t>Extension used as</a:t>
            </a:r>
            <a:r>
              <a:rPr kumimoji="1" lang="en" altLang="ko-KR" sz="1400" b="1" dirty="0"/>
              <a:t> .</a:t>
            </a:r>
            <a:r>
              <a:rPr kumimoji="1" lang="en" altLang="ko-KR" sz="1400" b="1" dirty="0" err="1"/>
              <a:t>qza</a:t>
            </a:r>
            <a:r>
              <a:rPr kumimoji="1" lang="en" altLang="ko-KR" sz="1400" b="1" dirty="0"/>
              <a:t>(QIIME Zipped Artifact). </a:t>
            </a:r>
            <a:r>
              <a:rPr kumimoji="1" lang="en" altLang="ko-KR" sz="1400" dirty="0"/>
              <a:t>Artifacts can be </a:t>
            </a:r>
            <a:r>
              <a:rPr kumimoji="1" lang="en-US" altLang="ko-KR" sz="1400" dirty="0"/>
              <a:t>used </a:t>
            </a:r>
            <a:r>
              <a:rPr kumimoji="1" lang="en" altLang="ko-KR" sz="1400" dirty="0"/>
              <a:t>as input to QIIME 2 actions, </a:t>
            </a:r>
          </a:p>
          <a:p>
            <a:pPr marL="0" indent="0">
              <a:lnSpc>
                <a:spcPct val="50000"/>
              </a:lnSpc>
              <a:buNone/>
            </a:pPr>
            <a:r>
              <a:rPr kumimoji="1" lang="en" altLang="ko-KR" sz="1400" dirty="0"/>
              <a:t>for use with Python 3 or QIIME2R for use with R.</a:t>
            </a:r>
          </a:p>
          <a:p>
            <a:pPr marL="0" indent="0">
              <a:lnSpc>
                <a:spcPct val="50000"/>
              </a:lnSpc>
              <a:buNone/>
            </a:pPr>
            <a:endParaRPr kumimoji="1" lang="en-US" altLang="ko-KR" sz="1800" dirty="0"/>
          </a:p>
          <a:p>
            <a:r>
              <a:rPr kumimoji="1" lang="en-US" altLang="ko-KR" sz="1800" b="1" dirty="0"/>
              <a:t>V</a:t>
            </a:r>
            <a:r>
              <a:rPr kumimoji="1" lang="en" altLang="ko-KR" sz="1800" b="1" dirty="0" err="1"/>
              <a:t>isualization</a:t>
            </a:r>
            <a:endParaRPr kumimoji="1" lang="en" altLang="ko-KR" sz="1800" b="1" dirty="0"/>
          </a:p>
          <a:p>
            <a:pPr marL="0" indent="0">
              <a:buNone/>
            </a:pPr>
            <a:r>
              <a:rPr kumimoji="1" lang="en" altLang="ko-KR" sz="1400" dirty="0"/>
              <a:t>Visualizations are QIIME 2 results that represent terminal output in an analysis</a:t>
            </a:r>
            <a:r>
              <a:rPr kumimoji="1" lang="en-US" altLang="ko-KR" sz="1600" b="1" dirty="0"/>
              <a:t>(End point)</a:t>
            </a:r>
            <a:endParaRPr kumimoji="1" lang="en" altLang="ko-KR" sz="1800" b="1" dirty="0"/>
          </a:p>
          <a:p>
            <a:pPr marL="0" indent="0">
              <a:buNone/>
            </a:pPr>
            <a:r>
              <a:rPr kumimoji="1" lang="en-US" altLang="ko-KR" sz="1400" dirty="0"/>
              <a:t>-&gt; It is</a:t>
            </a:r>
            <a:r>
              <a:rPr kumimoji="1" lang="en" altLang="ko-KR" sz="1400" dirty="0"/>
              <a:t> generated by QIIME 2 and consumed by human. </a:t>
            </a:r>
          </a:p>
          <a:p>
            <a:pPr marL="0" indent="0">
              <a:buNone/>
            </a:pPr>
            <a:r>
              <a:rPr kumimoji="1" lang="en" altLang="ko-KR" sz="1400" dirty="0"/>
              <a:t>Visualizations can be generated by QIIME 2 visualizers or pipelines. </a:t>
            </a:r>
          </a:p>
          <a:p>
            <a:pPr marL="0" indent="0">
              <a:buNone/>
            </a:pPr>
            <a:r>
              <a:rPr kumimoji="1" lang="en" altLang="ko-KR" sz="1400" dirty="0"/>
              <a:t>Extension used as </a:t>
            </a:r>
            <a:r>
              <a:rPr kumimoji="1" lang="en" altLang="ko-KR" sz="1400" b="1" dirty="0"/>
              <a:t>.</a:t>
            </a:r>
            <a:r>
              <a:rPr kumimoji="1" lang="en" altLang="ko-KR" sz="1400" b="1" dirty="0" err="1"/>
              <a:t>qzv</a:t>
            </a:r>
            <a:r>
              <a:rPr kumimoji="1" lang="en" altLang="ko-KR" sz="1400" b="1" dirty="0"/>
              <a:t>(QIIME Zipped Visualization)</a:t>
            </a:r>
            <a:r>
              <a:rPr kumimoji="1" lang="en" altLang="ko-KR" sz="1400" dirty="0"/>
              <a:t>. Visualizations can be viewed with QIIME2 View</a:t>
            </a:r>
            <a:r>
              <a:rPr kumimoji="1" lang="ko-KR" altLang="en-US" sz="1400" dirty="0"/>
              <a:t> </a:t>
            </a:r>
            <a:r>
              <a:rPr kumimoji="1" lang="en-US" altLang="ko-KR" sz="1400" dirty="0"/>
              <a:t>/</a:t>
            </a:r>
            <a:r>
              <a:rPr kumimoji="1" lang="ko-KR" altLang="en-US" sz="1400" dirty="0"/>
              <a:t> </a:t>
            </a:r>
            <a:r>
              <a:rPr kumimoji="1" lang="en-US" altLang="ko-KR" sz="1400" dirty="0"/>
              <a:t>QIIME2</a:t>
            </a:r>
          </a:p>
          <a:p>
            <a:pPr marL="0" indent="0">
              <a:buNone/>
            </a:pPr>
            <a:endParaRPr kumimoji="1" lang="en-US" altLang="ko-KR" sz="1600" dirty="0"/>
          </a:p>
          <a:p>
            <a:r>
              <a:rPr kumimoji="1" lang="en" altLang="ko-KR" sz="1800" b="1" dirty="0"/>
              <a:t>Action</a:t>
            </a:r>
          </a:p>
          <a:p>
            <a:pPr marL="0" indent="0">
              <a:buNone/>
            </a:pPr>
            <a:r>
              <a:rPr kumimoji="1" lang="en" altLang="ko-KR" sz="1600" dirty="0"/>
              <a:t>Process responsible / conducted for </a:t>
            </a:r>
            <a:r>
              <a:rPr kumimoji="1" lang="en" altLang="ko-KR" sz="1600" dirty="0" err="1"/>
              <a:t>procducing</a:t>
            </a:r>
            <a:r>
              <a:rPr kumimoji="1" lang="en" altLang="ko-KR" sz="1600" dirty="0"/>
              <a:t> artifacts / visualizations</a:t>
            </a:r>
          </a:p>
          <a:p>
            <a:endParaRPr kumimoji="1" lang="en-US" altLang="ko-KR" dirty="0"/>
          </a:p>
          <a:p>
            <a:endParaRPr kumimoji="1" lang="ko-KR" altLang="en-US" dirty="0"/>
          </a:p>
        </p:txBody>
      </p:sp>
      <p:pic>
        <p:nvPicPr>
          <p:cNvPr id="5" name="그림 4">
            <a:extLst>
              <a:ext uri="{FF2B5EF4-FFF2-40B4-BE49-F238E27FC236}">
                <a16:creationId xmlns:a16="http://schemas.microsoft.com/office/drawing/2014/main" id="{616EC0F2-FEBD-8F42-30C9-EE8C454CF94C}"/>
              </a:ext>
            </a:extLst>
          </p:cNvPr>
          <p:cNvPicPr>
            <a:picLocks noChangeAspect="1"/>
          </p:cNvPicPr>
          <p:nvPr/>
        </p:nvPicPr>
        <p:blipFill>
          <a:blip r:embed="rId3"/>
          <a:stretch>
            <a:fillRect/>
          </a:stretch>
        </p:blipFill>
        <p:spPr>
          <a:xfrm>
            <a:off x="9250896" y="1425568"/>
            <a:ext cx="2591853" cy="4006864"/>
          </a:xfrm>
          <a:prstGeom prst="rect">
            <a:avLst/>
          </a:prstGeom>
        </p:spPr>
      </p:pic>
    </p:spTree>
    <p:extLst>
      <p:ext uri="{BB962C8B-B14F-4D97-AF65-F5344CB8AC3E}">
        <p14:creationId xmlns:p14="http://schemas.microsoft.com/office/powerpoint/2010/main" val="4081484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2D96DA-730C-5E53-734F-1C0F5D341D0D}"/>
              </a:ext>
            </a:extLst>
          </p:cNvPr>
          <p:cNvSpPr>
            <a:spLocks noGrp="1"/>
          </p:cNvSpPr>
          <p:nvPr>
            <p:ph type="title"/>
          </p:nvPr>
        </p:nvSpPr>
        <p:spPr/>
        <p:txBody>
          <a:bodyPr>
            <a:normAutofit/>
          </a:bodyPr>
          <a:lstStyle/>
          <a:p>
            <a:r>
              <a:rPr kumimoji="1" lang="en-US" altLang="ko-KR" sz="3600" dirty="0"/>
              <a:t>Materials for QIIME2 </a:t>
            </a:r>
            <a:endParaRPr kumimoji="1" lang="ko-KR" altLang="en-US" sz="3600" dirty="0"/>
          </a:p>
        </p:txBody>
      </p:sp>
      <p:sp>
        <p:nvSpPr>
          <p:cNvPr id="3" name="내용 개체 틀 2">
            <a:extLst>
              <a:ext uri="{FF2B5EF4-FFF2-40B4-BE49-F238E27FC236}">
                <a16:creationId xmlns:a16="http://schemas.microsoft.com/office/drawing/2014/main" id="{53C22E78-4FDB-83A3-2881-8C277FFF0EF6}"/>
              </a:ext>
            </a:extLst>
          </p:cNvPr>
          <p:cNvSpPr>
            <a:spLocks noGrp="1"/>
          </p:cNvSpPr>
          <p:nvPr>
            <p:ph idx="1"/>
          </p:nvPr>
        </p:nvSpPr>
        <p:spPr/>
        <p:txBody>
          <a:bodyPr/>
          <a:lstStyle/>
          <a:p>
            <a:r>
              <a:rPr kumimoji="1" lang="en-US" altLang="ko-KR" dirty="0"/>
              <a:t>Sequence data</a:t>
            </a:r>
          </a:p>
          <a:p>
            <a:pPr marL="0" indent="0">
              <a:buNone/>
            </a:pPr>
            <a:r>
              <a:rPr kumimoji="1" lang="en-US" altLang="ko-KR" sz="1800" dirty="0"/>
              <a:t>Gene-data set generated from 16s rRNA gene fragment, sequenced from Illumina platform.</a:t>
            </a:r>
          </a:p>
          <a:p>
            <a:pPr marL="0" indent="0">
              <a:buNone/>
            </a:pPr>
            <a:r>
              <a:rPr kumimoji="1" lang="en-US" altLang="ko-KR" sz="1800" dirty="0"/>
              <a:t>(Default parameter/database set for Illumina-derived sequences)</a:t>
            </a:r>
          </a:p>
          <a:p>
            <a:pPr marL="0" indent="0">
              <a:buNone/>
            </a:pPr>
            <a:r>
              <a:rPr kumimoji="1" lang="en-US" altLang="ko-KR" sz="1400" dirty="0"/>
              <a:t>First data type we will meet after sequencing from sequencer(Illumina)</a:t>
            </a:r>
          </a:p>
          <a:p>
            <a:pPr marL="0" indent="0">
              <a:buNone/>
            </a:pPr>
            <a:r>
              <a:rPr kumimoji="1" lang="en-US" altLang="ko-KR" sz="1400" dirty="0"/>
              <a:t>Contains DNA sequences and quality scores for each base</a:t>
            </a:r>
          </a:p>
          <a:p>
            <a:pPr marL="0" indent="0">
              <a:buNone/>
            </a:pPr>
            <a:endParaRPr kumimoji="1" lang="en-US" altLang="ko-KR" dirty="0"/>
          </a:p>
          <a:p>
            <a:pPr marL="0" indent="0">
              <a:buNone/>
            </a:pPr>
            <a:r>
              <a:rPr kumimoji="1" lang="en-US" altLang="ko-KR" sz="2000" dirty="0"/>
              <a:t>Should be in </a:t>
            </a:r>
            <a:r>
              <a:rPr kumimoji="1" lang="en-US" altLang="ko-KR" sz="2000" b="1" dirty="0"/>
              <a:t>FASTQ</a:t>
            </a:r>
            <a:r>
              <a:rPr kumimoji="1" lang="en-US" altLang="ko-KR" sz="2000" dirty="0"/>
              <a:t> format, follows </a:t>
            </a:r>
            <a:r>
              <a:rPr kumimoji="1" lang="en-US" altLang="ko-KR" sz="2000" b="1" dirty="0"/>
              <a:t>Illumina naming</a:t>
            </a:r>
            <a:r>
              <a:rPr kumimoji="1" lang="ko-KR" altLang="en-US" sz="2000" b="1" dirty="0"/>
              <a:t> </a:t>
            </a:r>
            <a:r>
              <a:rPr kumimoji="1" lang="en-US" altLang="ko-KR" sz="2000" b="1" dirty="0"/>
              <a:t>format</a:t>
            </a:r>
            <a:r>
              <a:rPr kumimoji="1" lang="en-US" altLang="ko-KR" sz="2000" dirty="0"/>
              <a:t>.</a:t>
            </a:r>
          </a:p>
        </p:txBody>
      </p:sp>
      <p:sp>
        <p:nvSpPr>
          <p:cNvPr id="4" name="TextBox 3">
            <a:extLst>
              <a:ext uri="{FF2B5EF4-FFF2-40B4-BE49-F238E27FC236}">
                <a16:creationId xmlns:a16="http://schemas.microsoft.com/office/drawing/2014/main" id="{49865557-375B-F8B9-0508-3E593A0E32D1}"/>
              </a:ext>
            </a:extLst>
          </p:cNvPr>
          <p:cNvSpPr txBox="1"/>
          <p:nvPr/>
        </p:nvSpPr>
        <p:spPr>
          <a:xfrm>
            <a:off x="4014786" y="4900618"/>
            <a:ext cx="4614863" cy="646331"/>
          </a:xfrm>
          <a:prstGeom prst="rect">
            <a:avLst/>
          </a:prstGeom>
          <a:noFill/>
        </p:spPr>
        <p:txBody>
          <a:bodyPr wrap="square" rtlCol="0">
            <a:spAutoFit/>
          </a:bodyPr>
          <a:lstStyle/>
          <a:p>
            <a:r>
              <a:rPr kumimoji="1" lang="en" altLang="ko-KR" b="1" dirty="0"/>
              <a:t>SampleName_S1_L001_ R2_001.fastq.gz </a:t>
            </a:r>
          </a:p>
          <a:p>
            <a:endParaRPr kumimoji="1" lang="ko-KR" altLang="en-US" b="1" dirty="0"/>
          </a:p>
        </p:txBody>
      </p:sp>
      <p:cxnSp>
        <p:nvCxnSpPr>
          <p:cNvPr id="6" name="직선 화살표 연결선 5">
            <a:extLst>
              <a:ext uri="{FF2B5EF4-FFF2-40B4-BE49-F238E27FC236}">
                <a16:creationId xmlns:a16="http://schemas.microsoft.com/office/drawing/2014/main" id="{0B377E4B-F8CE-D933-EAD8-448812233907}"/>
              </a:ext>
            </a:extLst>
          </p:cNvPr>
          <p:cNvCxnSpPr/>
          <p:nvPr/>
        </p:nvCxnSpPr>
        <p:spPr>
          <a:xfrm flipH="1">
            <a:off x="4529138" y="5223783"/>
            <a:ext cx="400050" cy="323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93F42A86-D09C-F795-36A1-27523BE46048}"/>
              </a:ext>
            </a:extLst>
          </p:cNvPr>
          <p:cNvCxnSpPr>
            <a:cxnSpLocks/>
          </p:cNvCxnSpPr>
          <p:nvPr/>
        </p:nvCxnSpPr>
        <p:spPr>
          <a:xfrm flipH="1">
            <a:off x="4841076" y="5223783"/>
            <a:ext cx="902498" cy="7623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FA968A54-F7B1-93A6-0004-A776AE0C724E}"/>
              </a:ext>
            </a:extLst>
          </p:cNvPr>
          <p:cNvCxnSpPr/>
          <p:nvPr/>
        </p:nvCxnSpPr>
        <p:spPr>
          <a:xfrm flipH="1">
            <a:off x="5891213" y="5223783"/>
            <a:ext cx="400050" cy="323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18CA34E4-66DB-2423-B478-82D2A26400E3}"/>
              </a:ext>
            </a:extLst>
          </p:cNvPr>
          <p:cNvCxnSpPr>
            <a:cxnSpLocks/>
          </p:cNvCxnSpPr>
          <p:nvPr/>
        </p:nvCxnSpPr>
        <p:spPr>
          <a:xfrm>
            <a:off x="6829430" y="5227176"/>
            <a:ext cx="373848" cy="5205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7846A4AB-CBC7-C34F-FB4A-44C064691E00}"/>
              </a:ext>
            </a:extLst>
          </p:cNvPr>
          <p:cNvCxnSpPr>
            <a:cxnSpLocks/>
          </p:cNvCxnSpPr>
          <p:nvPr/>
        </p:nvCxnSpPr>
        <p:spPr>
          <a:xfrm>
            <a:off x="7277103" y="5223783"/>
            <a:ext cx="795333" cy="276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A45EE71-56D7-8B8A-64D0-6024EABC254B}"/>
              </a:ext>
            </a:extLst>
          </p:cNvPr>
          <p:cNvSpPr txBox="1"/>
          <p:nvPr/>
        </p:nvSpPr>
        <p:spPr>
          <a:xfrm>
            <a:off x="3271833" y="5546949"/>
            <a:ext cx="4057650" cy="276999"/>
          </a:xfrm>
          <a:prstGeom prst="rect">
            <a:avLst/>
          </a:prstGeom>
          <a:noFill/>
        </p:spPr>
        <p:txBody>
          <a:bodyPr wrap="square" rtlCol="0">
            <a:spAutoFit/>
          </a:bodyPr>
          <a:lstStyle/>
          <a:p>
            <a:r>
              <a:rPr kumimoji="1" lang="en-US" altLang="ko-KR" sz="1200" dirty="0"/>
              <a:t>Name of the sample</a:t>
            </a:r>
            <a:endParaRPr kumimoji="1" lang="ko-KR" altLang="en-US" sz="1200" dirty="0"/>
          </a:p>
        </p:txBody>
      </p:sp>
      <p:sp>
        <p:nvSpPr>
          <p:cNvPr id="13" name="TextBox 12">
            <a:extLst>
              <a:ext uri="{FF2B5EF4-FFF2-40B4-BE49-F238E27FC236}">
                <a16:creationId xmlns:a16="http://schemas.microsoft.com/office/drawing/2014/main" id="{ABC3741A-F974-8D63-B67D-95ED329DD386}"/>
              </a:ext>
            </a:extLst>
          </p:cNvPr>
          <p:cNvSpPr txBox="1"/>
          <p:nvPr/>
        </p:nvSpPr>
        <p:spPr>
          <a:xfrm>
            <a:off x="3581399" y="5985103"/>
            <a:ext cx="4057650" cy="276999"/>
          </a:xfrm>
          <a:prstGeom prst="rect">
            <a:avLst/>
          </a:prstGeom>
          <a:noFill/>
        </p:spPr>
        <p:txBody>
          <a:bodyPr wrap="square" rtlCol="0">
            <a:spAutoFit/>
          </a:bodyPr>
          <a:lstStyle/>
          <a:p>
            <a:r>
              <a:rPr kumimoji="1" lang="en-US" altLang="ko-KR" sz="1200" dirty="0"/>
              <a:t>Sample number on sample sheet</a:t>
            </a:r>
            <a:endParaRPr kumimoji="1" lang="ko-KR" altLang="en-US" sz="1200" dirty="0"/>
          </a:p>
        </p:txBody>
      </p:sp>
      <p:sp>
        <p:nvSpPr>
          <p:cNvPr id="14" name="TextBox 13">
            <a:extLst>
              <a:ext uri="{FF2B5EF4-FFF2-40B4-BE49-F238E27FC236}">
                <a16:creationId xmlns:a16="http://schemas.microsoft.com/office/drawing/2014/main" id="{1BF6F449-709C-E5F2-C8DC-0C446EB10517}"/>
              </a:ext>
            </a:extLst>
          </p:cNvPr>
          <p:cNvSpPr txBox="1"/>
          <p:nvPr/>
        </p:nvSpPr>
        <p:spPr>
          <a:xfrm>
            <a:off x="5238759" y="5585049"/>
            <a:ext cx="4057650" cy="276999"/>
          </a:xfrm>
          <a:prstGeom prst="rect">
            <a:avLst/>
          </a:prstGeom>
          <a:noFill/>
        </p:spPr>
        <p:txBody>
          <a:bodyPr wrap="square" rtlCol="0">
            <a:spAutoFit/>
          </a:bodyPr>
          <a:lstStyle/>
          <a:p>
            <a:r>
              <a:rPr kumimoji="1" lang="en-US" altLang="ko-KR" sz="1200" dirty="0"/>
              <a:t>Lane number</a:t>
            </a:r>
            <a:endParaRPr kumimoji="1" lang="ko-KR" altLang="en-US" sz="1200" dirty="0"/>
          </a:p>
        </p:txBody>
      </p:sp>
      <p:sp>
        <p:nvSpPr>
          <p:cNvPr id="17" name="TextBox 16">
            <a:extLst>
              <a:ext uri="{FF2B5EF4-FFF2-40B4-BE49-F238E27FC236}">
                <a16:creationId xmlns:a16="http://schemas.microsoft.com/office/drawing/2014/main" id="{E8BB7BE1-13D9-74EC-DC17-05D6557C426A}"/>
              </a:ext>
            </a:extLst>
          </p:cNvPr>
          <p:cNvSpPr txBox="1"/>
          <p:nvPr/>
        </p:nvSpPr>
        <p:spPr>
          <a:xfrm>
            <a:off x="6448428" y="5770788"/>
            <a:ext cx="4467222" cy="276999"/>
          </a:xfrm>
          <a:prstGeom prst="rect">
            <a:avLst/>
          </a:prstGeom>
          <a:noFill/>
        </p:spPr>
        <p:txBody>
          <a:bodyPr wrap="square" rtlCol="0">
            <a:spAutoFit/>
          </a:bodyPr>
          <a:lstStyle/>
          <a:p>
            <a:r>
              <a:rPr kumimoji="1" lang="en-US" altLang="ko-KR" sz="1200" dirty="0"/>
              <a:t>Indicates the direction of read(R1 : Forward / R2 : reverse)</a:t>
            </a:r>
            <a:endParaRPr kumimoji="1" lang="ko-KR" altLang="en-US" sz="1200" dirty="0"/>
          </a:p>
        </p:txBody>
      </p:sp>
      <p:sp>
        <p:nvSpPr>
          <p:cNvPr id="19" name="TextBox 18">
            <a:extLst>
              <a:ext uri="{FF2B5EF4-FFF2-40B4-BE49-F238E27FC236}">
                <a16:creationId xmlns:a16="http://schemas.microsoft.com/office/drawing/2014/main" id="{2DE29B2C-AFD2-58AD-2B17-F6BDAFD8614B}"/>
              </a:ext>
            </a:extLst>
          </p:cNvPr>
          <p:cNvSpPr txBox="1"/>
          <p:nvPr/>
        </p:nvSpPr>
        <p:spPr>
          <a:xfrm>
            <a:off x="8009336" y="5482653"/>
            <a:ext cx="4057650" cy="276999"/>
          </a:xfrm>
          <a:prstGeom prst="rect">
            <a:avLst/>
          </a:prstGeom>
          <a:noFill/>
        </p:spPr>
        <p:txBody>
          <a:bodyPr wrap="square" rtlCol="0">
            <a:spAutoFit/>
          </a:bodyPr>
          <a:lstStyle/>
          <a:p>
            <a:r>
              <a:rPr kumimoji="1" lang="en-US" altLang="ko-KR" sz="1200" dirty="0"/>
              <a:t>Always 001(Fixed format)</a:t>
            </a:r>
            <a:endParaRPr kumimoji="1" lang="ko-KR" altLang="en-US" sz="1200" dirty="0"/>
          </a:p>
        </p:txBody>
      </p:sp>
    </p:spTree>
    <p:extLst>
      <p:ext uri="{BB962C8B-B14F-4D97-AF65-F5344CB8AC3E}">
        <p14:creationId xmlns:p14="http://schemas.microsoft.com/office/powerpoint/2010/main" val="1395939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E2B3767-FE75-7087-C77D-200FF4E7E084}"/>
              </a:ext>
            </a:extLst>
          </p:cNvPr>
          <p:cNvSpPr>
            <a:spLocks noGrp="1"/>
          </p:cNvSpPr>
          <p:nvPr>
            <p:ph idx="1"/>
          </p:nvPr>
        </p:nvSpPr>
        <p:spPr>
          <a:xfrm>
            <a:off x="400049" y="296859"/>
            <a:ext cx="11577637" cy="5989638"/>
          </a:xfrm>
        </p:spPr>
        <p:txBody>
          <a:bodyPr/>
          <a:lstStyle/>
          <a:p>
            <a:pPr marL="0" indent="0">
              <a:buNone/>
            </a:pPr>
            <a:r>
              <a:rPr kumimoji="1" lang="en-US" altLang="ko-KR" sz="1800" dirty="0"/>
              <a:t>Files Should be </a:t>
            </a:r>
            <a:r>
              <a:rPr kumimoji="1" lang="en-US" altLang="ko-KR" sz="1800" b="1" dirty="0"/>
              <a:t>demultiplexed</a:t>
            </a:r>
            <a:r>
              <a:rPr kumimoji="1" lang="en-US" altLang="ko-KR" sz="1600" b="1" dirty="0"/>
              <a:t> -&gt; </a:t>
            </a:r>
            <a:r>
              <a:rPr kumimoji="1" lang="en-US" altLang="ko-KR" sz="1600" dirty="0"/>
              <a:t>Every sequence/barcode for each sample /</a:t>
            </a:r>
            <a:r>
              <a:rPr kumimoji="1" lang="ko-KR" altLang="en-US" sz="1600" dirty="0"/>
              <a:t> </a:t>
            </a:r>
            <a:r>
              <a:rPr kumimoji="1" lang="en-US" altLang="ko-KR" sz="1600" dirty="0"/>
              <a:t>and</a:t>
            </a:r>
            <a:r>
              <a:rPr kumimoji="1" lang="ko-KR" altLang="en-US" sz="1600" dirty="0"/>
              <a:t> </a:t>
            </a:r>
            <a:r>
              <a:rPr kumimoji="1" lang="en-US" altLang="ko-KR" sz="1600" dirty="0"/>
              <a:t>bringing</a:t>
            </a:r>
            <a:r>
              <a:rPr kumimoji="1" lang="ko-KR" altLang="en-US" sz="1600" dirty="0"/>
              <a:t> </a:t>
            </a:r>
            <a:r>
              <a:rPr kumimoji="1" lang="en-US" altLang="ko-KR" sz="1600" dirty="0"/>
              <a:t>to same</a:t>
            </a:r>
            <a:r>
              <a:rPr kumimoji="1" lang="ko-KR" altLang="en-US" sz="1600" dirty="0"/>
              <a:t> </a:t>
            </a:r>
            <a:r>
              <a:rPr kumimoji="1" lang="en-US" altLang="ko-KR" sz="1600" dirty="0"/>
              <a:t>directory</a:t>
            </a:r>
          </a:p>
          <a:p>
            <a:pPr marL="0" indent="0">
              <a:buNone/>
            </a:pPr>
            <a:r>
              <a:rPr kumimoji="1" lang="en" altLang="ko-KR" sz="1600" b="1" dirty="0"/>
              <a:t>Multiplexing</a:t>
            </a:r>
            <a:r>
              <a:rPr kumimoji="1" lang="en-US" altLang="ko-KR" sz="1600" dirty="0"/>
              <a:t>-&gt; </a:t>
            </a:r>
            <a:r>
              <a:rPr kumimoji="1" lang="en" altLang="ko-KR" sz="1600" dirty="0"/>
              <a:t>a fancy word for mixing a whole bunch of stuff together</a:t>
            </a:r>
          </a:p>
          <a:p>
            <a:pPr marL="0" indent="0">
              <a:buNone/>
            </a:pPr>
            <a:r>
              <a:rPr kumimoji="1" lang="en" altLang="ko-KR" sz="1600" dirty="0"/>
              <a:t>How do we know which sample each read came from? Done by appending a unique barcode (index or tag) sequence to one or both ends of each sequence. (Keep it in sample metadata file)</a:t>
            </a:r>
          </a:p>
          <a:p>
            <a:pPr marL="0" indent="0">
              <a:buNone/>
            </a:pPr>
            <a:r>
              <a:rPr kumimoji="1" lang="en" altLang="ko-KR" sz="1600" dirty="0"/>
              <a:t>Detecting these barcode sequences and mapping them to the samples they belong allows us to </a:t>
            </a:r>
            <a:r>
              <a:rPr kumimoji="1" lang="en" altLang="ko-KR" sz="1600" b="1" dirty="0"/>
              <a:t>demultiplex</a:t>
            </a:r>
            <a:r>
              <a:rPr kumimoji="1" lang="en" altLang="ko-KR" sz="1600" dirty="0"/>
              <a:t> sequences.</a:t>
            </a:r>
            <a:endParaRPr kumimoji="1" lang="en-US" altLang="ko-KR" sz="1600" dirty="0"/>
          </a:p>
          <a:p>
            <a:endParaRPr kumimoji="1" lang="en-US" altLang="ko-KR" dirty="0"/>
          </a:p>
          <a:p>
            <a:pPr marL="0" indent="0">
              <a:buNone/>
            </a:pPr>
            <a:r>
              <a:rPr kumimoji="1" lang="en-US" altLang="ko-KR" sz="2000" b="1" dirty="0"/>
              <a:t>2 other files</a:t>
            </a:r>
            <a:r>
              <a:rPr kumimoji="1" lang="en-US" altLang="ko-KR" sz="2000" dirty="0"/>
              <a:t> contained inside the </a:t>
            </a:r>
            <a:r>
              <a:rPr kumimoji="1" lang="en-US" altLang="ko-KR" sz="2000" b="1" dirty="0"/>
              <a:t>same directory</a:t>
            </a:r>
          </a:p>
          <a:p>
            <a:pPr marL="0" indent="0">
              <a:buNone/>
            </a:pPr>
            <a:endParaRPr kumimoji="1" lang="en-US" altLang="ko-KR" sz="2000" dirty="0"/>
          </a:p>
          <a:p>
            <a:pPr marL="0" indent="0">
              <a:buNone/>
            </a:pPr>
            <a:r>
              <a:rPr kumimoji="1" lang="en-US" altLang="ko-KR" sz="2000" dirty="0"/>
              <a:t> </a:t>
            </a:r>
            <a:r>
              <a:rPr kumimoji="1" lang="en-US" altLang="ko-KR" sz="2000" b="1" dirty="0"/>
              <a:t>1) </a:t>
            </a:r>
            <a:r>
              <a:rPr kumimoji="1" lang="en-US" altLang="ko-KR" sz="2000" b="1" dirty="0" err="1"/>
              <a:t>metadata.yaml</a:t>
            </a:r>
            <a:endParaRPr kumimoji="1" lang="en-US" altLang="ko-KR" sz="2000" b="1" dirty="0"/>
          </a:p>
          <a:p>
            <a:pPr marL="0" indent="0">
              <a:buNone/>
            </a:pPr>
            <a:r>
              <a:rPr kumimoji="1" lang="en-US" altLang="ko-KR" sz="1800" dirty="0"/>
              <a:t>Simple text file that contains only the text </a:t>
            </a:r>
            <a:r>
              <a:rPr kumimoji="1" lang="en-US" altLang="ko-KR" sz="1800" b="1" dirty="0"/>
              <a:t>{</a:t>
            </a:r>
            <a:r>
              <a:rPr kumimoji="1" lang="en-US" altLang="ko-KR" sz="1800" b="1" dirty="0" err="1"/>
              <a:t>phred</a:t>
            </a:r>
            <a:r>
              <a:rPr kumimoji="1" lang="en-US" altLang="ko-KR" sz="1800" b="1" dirty="0"/>
              <a:t>-offset: 33}</a:t>
            </a:r>
            <a:r>
              <a:rPr kumimoji="1" lang="en-US" altLang="ko-KR" sz="1800" dirty="0"/>
              <a:t> on a single line </a:t>
            </a:r>
          </a:p>
          <a:p>
            <a:pPr marL="0" indent="0">
              <a:buNone/>
            </a:pPr>
            <a:r>
              <a:rPr kumimoji="1" lang="en-US" altLang="ko-KR" dirty="0"/>
              <a:t> </a:t>
            </a:r>
            <a:r>
              <a:rPr kumimoji="1" lang="en-US" altLang="ko-KR" sz="2000" b="1" dirty="0"/>
              <a:t>2) MANIFEST</a:t>
            </a:r>
          </a:p>
          <a:p>
            <a:pPr marL="0" indent="0">
              <a:buNone/>
            </a:pPr>
            <a:r>
              <a:rPr kumimoji="1" lang="en-US" altLang="ko-KR" sz="1800" dirty="0"/>
              <a:t>Three- column comma-separated text file </a:t>
            </a:r>
          </a:p>
          <a:p>
            <a:pPr marL="0" indent="0">
              <a:buNone/>
            </a:pPr>
            <a:endParaRPr kumimoji="1" lang="en-US" altLang="ko-KR" dirty="0"/>
          </a:p>
          <a:p>
            <a:pPr marL="0" indent="0">
              <a:buNone/>
            </a:pPr>
            <a:endParaRPr kumimoji="1" lang="en-US" altLang="ko-KR" dirty="0"/>
          </a:p>
          <a:p>
            <a:pPr marL="0" indent="0">
              <a:buNone/>
            </a:pPr>
            <a:endParaRPr kumimoji="1" lang="ko-KR" altLang="en-US" dirty="0"/>
          </a:p>
        </p:txBody>
      </p:sp>
      <p:sp>
        <p:nvSpPr>
          <p:cNvPr id="5" name="TextBox 4">
            <a:extLst>
              <a:ext uri="{FF2B5EF4-FFF2-40B4-BE49-F238E27FC236}">
                <a16:creationId xmlns:a16="http://schemas.microsoft.com/office/drawing/2014/main" id="{37DECE51-8A30-8319-86EC-28BAA9748F25}"/>
              </a:ext>
            </a:extLst>
          </p:cNvPr>
          <p:cNvSpPr txBox="1"/>
          <p:nvPr/>
        </p:nvSpPr>
        <p:spPr>
          <a:xfrm>
            <a:off x="5876925" y="3810555"/>
            <a:ext cx="6100762" cy="523220"/>
          </a:xfrm>
          <a:prstGeom prst="rect">
            <a:avLst/>
          </a:prstGeom>
          <a:noFill/>
        </p:spPr>
        <p:txBody>
          <a:bodyPr wrap="square">
            <a:spAutoFit/>
          </a:bodyPr>
          <a:lstStyle/>
          <a:p>
            <a:r>
              <a:rPr lang="en" altLang="ko-KR" sz="1400" dirty="0">
                <a:effectLst/>
                <a:latin typeface="PyjrcvDvxlplAdvP97CA"/>
              </a:rPr>
              <a:t>Most recent Illumina sequence data is produced with the CASAVA pipeline 1.8+ which uses the PHRED+33 encoding indicated by the “</a:t>
            </a:r>
            <a:r>
              <a:rPr lang="en" altLang="ko-KR" sz="1400" dirty="0" err="1">
                <a:effectLst/>
                <a:latin typeface="PyjrcvDvxlplAdvP97CA"/>
              </a:rPr>
              <a:t>metadata.yml</a:t>
            </a:r>
            <a:r>
              <a:rPr lang="en" altLang="ko-KR" sz="1400" dirty="0">
                <a:effectLst/>
                <a:latin typeface="PyjrcvDvxlplAdvP97CA"/>
              </a:rPr>
              <a:t>” text </a:t>
            </a:r>
          </a:p>
        </p:txBody>
      </p:sp>
      <p:sp>
        <p:nvSpPr>
          <p:cNvPr id="6" name="TextBox 5">
            <a:extLst>
              <a:ext uri="{FF2B5EF4-FFF2-40B4-BE49-F238E27FC236}">
                <a16:creationId xmlns:a16="http://schemas.microsoft.com/office/drawing/2014/main" id="{96330E0C-27F7-7AD4-FBA4-8997523D373F}"/>
              </a:ext>
            </a:extLst>
          </p:cNvPr>
          <p:cNvSpPr txBox="1"/>
          <p:nvPr/>
        </p:nvSpPr>
        <p:spPr>
          <a:xfrm>
            <a:off x="3114674" y="5283386"/>
            <a:ext cx="6872288" cy="584775"/>
          </a:xfrm>
          <a:prstGeom prst="rect">
            <a:avLst/>
          </a:prstGeom>
          <a:noFill/>
        </p:spPr>
        <p:txBody>
          <a:bodyPr wrap="square" rtlCol="0">
            <a:spAutoFit/>
          </a:bodyPr>
          <a:lstStyle/>
          <a:p>
            <a:r>
              <a:rPr kumimoji="1" lang="en" altLang="ko-KR" sz="1600" b="1" dirty="0"/>
              <a:t>SRR3202913 , SRR3202913_S0_L001_R1_001.fastq.gz , forward </a:t>
            </a:r>
          </a:p>
          <a:p>
            <a:endParaRPr kumimoji="1" lang="ko-KR" altLang="en-US" sz="1600" b="1" dirty="0"/>
          </a:p>
        </p:txBody>
      </p:sp>
      <p:sp>
        <p:nvSpPr>
          <p:cNvPr id="7" name="TextBox 6">
            <a:extLst>
              <a:ext uri="{FF2B5EF4-FFF2-40B4-BE49-F238E27FC236}">
                <a16:creationId xmlns:a16="http://schemas.microsoft.com/office/drawing/2014/main" id="{96094EA1-171B-8AA0-9EBF-290D8EC5A370}"/>
              </a:ext>
            </a:extLst>
          </p:cNvPr>
          <p:cNvSpPr txBox="1"/>
          <p:nvPr/>
        </p:nvSpPr>
        <p:spPr>
          <a:xfrm>
            <a:off x="3321843" y="5623359"/>
            <a:ext cx="6457950" cy="615553"/>
          </a:xfrm>
          <a:prstGeom prst="rect">
            <a:avLst/>
          </a:prstGeom>
          <a:noFill/>
        </p:spPr>
        <p:txBody>
          <a:bodyPr wrap="square" rtlCol="0">
            <a:spAutoFit/>
          </a:bodyPr>
          <a:lstStyle/>
          <a:p>
            <a:r>
              <a:rPr lang="en" altLang="ko-KR" sz="1600" dirty="0">
                <a:solidFill>
                  <a:srgbClr val="FF0000"/>
                </a:solidFill>
                <a:effectLst/>
                <a:latin typeface="JyrdswKtgwvgAdvP8DFB"/>
              </a:rPr>
              <a:t>sample-id                                    filename</a:t>
            </a:r>
            <a:r>
              <a:rPr lang="en" altLang="ko-KR" sz="1600" dirty="0">
                <a:solidFill>
                  <a:srgbClr val="FF0000"/>
                </a:solidFill>
                <a:latin typeface="JyrdswKtgwvgAdvP8DFB"/>
              </a:rPr>
              <a:t>                                         </a:t>
            </a:r>
            <a:r>
              <a:rPr lang="en" altLang="ko-KR" sz="1600" dirty="0">
                <a:solidFill>
                  <a:srgbClr val="FF0000"/>
                </a:solidFill>
                <a:effectLst/>
                <a:latin typeface="JyrdswKtgwvgAdvP8DFB"/>
              </a:rPr>
              <a:t>direction </a:t>
            </a:r>
            <a:endParaRPr lang="en" altLang="ko-KR" sz="1600" dirty="0">
              <a:solidFill>
                <a:srgbClr val="FF0000"/>
              </a:solidFill>
            </a:endParaRPr>
          </a:p>
          <a:p>
            <a:endParaRPr kumimoji="1" lang="ko-KR" altLang="en-US" dirty="0"/>
          </a:p>
        </p:txBody>
      </p:sp>
      <p:sp>
        <p:nvSpPr>
          <p:cNvPr id="8" name="TextBox 7">
            <a:extLst>
              <a:ext uri="{FF2B5EF4-FFF2-40B4-BE49-F238E27FC236}">
                <a16:creationId xmlns:a16="http://schemas.microsoft.com/office/drawing/2014/main" id="{8E884C4A-CC14-5448-CE94-62DC6751A0AC}"/>
              </a:ext>
            </a:extLst>
          </p:cNvPr>
          <p:cNvSpPr txBox="1"/>
          <p:nvPr/>
        </p:nvSpPr>
        <p:spPr>
          <a:xfrm>
            <a:off x="838200" y="6038857"/>
            <a:ext cx="10758487" cy="400110"/>
          </a:xfrm>
          <a:prstGeom prst="rect">
            <a:avLst/>
          </a:prstGeom>
          <a:noFill/>
        </p:spPr>
        <p:txBody>
          <a:bodyPr wrap="square" rtlCol="0">
            <a:spAutoFit/>
          </a:bodyPr>
          <a:lstStyle/>
          <a:p>
            <a:pPr algn="ctr"/>
            <a:r>
              <a:rPr kumimoji="1" lang="en-US" altLang="ko-KR" sz="2000" dirty="0"/>
              <a:t>To import a directory of sequence files to QIIME2, directory should contain all 3 elements.    </a:t>
            </a:r>
            <a:endParaRPr kumimoji="1" lang="ko-KR" altLang="en-US" sz="2000" dirty="0"/>
          </a:p>
        </p:txBody>
      </p:sp>
    </p:spTree>
    <p:extLst>
      <p:ext uri="{BB962C8B-B14F-4D97-AF65-F5344CB8AC3E}">
        <p14:creationId xmlns:p14="http://schemas.microsoft.com/office/powerpoint/2010/main" val="3806051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B9FF2EB8-0CBC-BDE6-9033-24871272E6C0}"/>
              </a:ext>
            </a:extLst>
          </p:cNvPr>
          <p:cNvSpPr>
            <a:spLocks noGrp="1"/>
          </p:cNvSpPr>
          <p:nvPr>
            <p:ph idx="1"/>
          </p:nvPr>
        </p:nvSpPr>
        <p:spPr>
          <a:xfrm>
            <a:off x="838200" y="396875"/>
            <a:ext cx="10515600" cy="4351338"/>
          </a:xfrm>
        </p:spPr>
        <p:txBody>
          <a:bodyPr/>
          <a:lstStyle/>
          <a:p>
            <a:r>
              <a:rPr kumimoji="1" lang="en-US" altLang="ko-KR" dirty="0"/>
              <a:t>Sample metadata</a:t>
            </a:r>
          </a:p>
          <a:p>
            <a:pPr marL="0" indent="0">
              <a:buNone/>
            </a:pPr>
            <a:r>
              <a:rPr kumimoji="1" lang="en-US" altLang="ko-KR" sz="2000" b="1" dirty="0"/>
              <a:t>Factors that may affect the hypothesis</a:t>
            </a:r>
          </a:p>
          <a:p>
            <a:pPr marL="0" indent="0">
              <a:buNone/>
            </a:pPr>
            <a:r>
              <a:rPr kumimoji="1" lang="en-US" altLang="ko-KR" sz="1600" b="1" dirty="0"/>
              <a:t>(ex) In case of human microbiome, age, </a:t>
            </a:r>
            <a:r>
              <a:rPr kumimoji="1" lang="en-US" altLang="ko-KR" sz="1600" b="1" dirty="0" err="1"/>
              <a:t>weight..In</a:t>
            </a:r>
            <a:r>
              <a:rPr kumimoji="1" lang="en-US" altLang="ko-KR" sz="1600" b="1" dirty="0"/>
              <a:t> soil study, pH, salinity..</a:t>
            </a:r>
          </a:p>
          <a:p>
            <a:pPr marL="0" indent="0">
              <a:buNone/>
            </a:pPr>
            <a:r>
              <a:rPr kumimoji="1" lang="en-US" altLang="ko-KR" sz="1600" b="1" dirty="0"/>
              <a:t>      Where/When they were sampled, where they were sequenced? </a:t>
            </a:r>
          </a:p>
          <a:p>
            <a:pPr marL="0" indent="0">
              <a:buNone/>
            </a:pPr>
            <a:r>
              <a:rPr kumimoji="1" lang="en-US" altLang="ko-KR" sz="2000" dirty="0"/>
              <a:t>Should be stored in Tab-separated text file</a:t>
            </a:r>
          </a:p>
          <a:p>
            <a:pPr marL="0" indent="0">
              <a:buNone/>
            </a:pPr>
            <a:r>
              <a:rPr kumimoji="1" lang="en-US" altLang="ko-KR" sz="1400" dirty="0"/>
              <a:t>(TSV/CSV : text format which store data in a table structure, record in the table is recorded as one line of the text file)</a:t>
            </a:r>
          </a:p>
          <a:p>
            <a:endParaRPr kumimoji="1" lang="ko-KR" altLang="en-US" dirty="0"/>
          </a:p>
        </p:txBody>
      </p:sp>
      <p:sp>
        <p:nvSpPr>
          <p:cNvPr id="4" name="TextBox 3">
            <a:extLst>
              <a:ext uri="{FF2B5EF4-FFF2-40B4-BE49-F238E27FC236}">
                <a16:creationId xmlns:a16="http://schemas.microsoft.com/office/drawing/2014/main" id="{AD426A0C-BEA6-09D7-1CF1-1C85BBFD5005}"/>
              </a:ext>
            </a:extLst>
          </p:cNvPr>
          <p:cNvSpPr txBox="1"/>
          <p:nvPr/>
        </p:nvSpPr>
        <p:spPr>
          <a:xfrm>
            <a:off x="8239125" y="596900"/>
            <a:ext cx="3114675" cy="461665"/>
          </a:xfrm>
          <a:prstGeom prst="rect">
            <a:avLst/>
          </a:prstGeom>
          <a:noFill/>
          <a:ln w="12700">
            <a:solidFill>
              <a:schemeClr val="tx1">
                <a:lumMod val="95000"/>
                <a:lumOff val="5000"/>
              </a:schemeClr>
            </a:solidFill>
          </a:ln>
        </p:spPr>
        <p:txBody>
          <a:bodyPr wrap="square" rtlCol="0">
            <a:spAutoFit/>
          </a:bodyPr>
          <a:lstStyle/>
          <a:p>
            <a:r>
              <a:rPr kumimoji="1" lang="en-US" altLang="ko-KR" sz="1200" b="1" dirty="0" err="1"/>
              <a:t>MIxS</a:t>
            </a:r>
            <a:r>
              <a:rPr kumimoji="1" lang="en-US" altLang="ko-KR" sz="1200" dirty="0" err="1"/>
              <a:t>-Minimun</a:t>
            </a:r>
            <a:r>
              <a:rPr kumimoji="1" lang="en-US" altLang="ko-KR" sz="1200" dirty="0"/>
              <a:t> common information for any sequence specifications</a:t>
            </a:r>
            <a:endParaRPr kumimoji="1" lang="ko-KR" altLang="en-US" sz="1200" dirty="0"/>
          </a:p>
        </p:txBody>
      </p:sp>
      <p:pic>
        <p:nvPicPr>
          <p:cNvPr id="6" name="그림 5" descr="테이블이(가) 표시된 사진&#10;&#10;자동 생성된 설명">
            <a:extLst>
              <a:ext uri="{FF2B5EF4-FFF2-40B4-BE49-F238E27FC236}">
                <a16:creationId xmlns:a16="http://schemas.microsoft.com/office/drawing/2014/main" id="{06B29B84-5D64-479D-CF02-D5C83B123154}"/>
              </a:ext>
            </a:extLst>
          </p:cNvPr>
          <p:cNvPicPr>
            <a:picLocks noChangeAspect="1"/>
          </p:cNvPicPr>
          <p:nvPr/>
        </p:nvPicPr>
        <p:blipFill>
          <a:blip r:embed="rId3"/>
          <a:stretch>
            <a:fillRect/>
          </a:stretch>
        </p:blipFill>
        <p:spPr>
          <a:xfrm>
            <a:off x="6513513" y="2844695"/>
            <a:ext cx="4840287" cy="1420204"/>
          </a:xfrm>
          <a:prstGeom prst="rect">
            <a:avLst/>
          </a:prstGeom>
        </p:spPr>
      </p:pic>
      <p:sp>
        <p:nvSpPr>
          <p:cNvPr id="7" name="TextBox 6">
            <a:extLst>
              <a:ext uri="{FF2B5EF4-FFF2-40B4-BE49-F238E27FC236}">
                <a16:creationId xmlns:a16="http://schemas.microsoft.com/office/drawing/2014/main" id="{E7C0E103-F86B-1BF3-BCCF-25E15E6B9516}"/>
              </a:ext>
            </a:extLst>
          </p:cNvPr>
          <p:cNvSpPr txBox="1"/>
          <p:nvPr/>
        </p:nvSpPr>
        <p:spPr>
          <a:xfrm>
            <a:off x="6513513" y="4264899"/>
            <a:ext cx="4730750" cy="276999"/>
          </a:xfrm>
          <a:prstGeom prst="rect">
            <a:avLst/>
          </a:prstGeom>
          <a:noFill/>
        </p:spPr>
        <p:txBody>
          <a:bodyPr wrap="square" rtlCol="0">
            <a:spAutoFit/>
          </a:bodyPr>
          <a:lstStyle/>
          <a:p>
            <a:r>
              <a:rPr kumimoji="1" lang="en-US" altLang="ko-KR" sz="1200" dirty="0"/>
              <a:t>Rough example of sample metadata set-YOUTUBE QIIME 2</a:t>
            </a:r>
            <a:endParaRPr kumimoji="1" lang="ko-KR" altLang="en-US" sz="1200" dirty="0"/>
          </a:p>
        </p:txBody>
      </p:sp>
      <p:pic>
        <p:nvPicPr>
          <p:cNvPr id="9" name="그림 8" descr="테이블이(가) 표시된 사진&#10;&#10;자동 생성된 설명">
            <a:extLst>
              <a:ext uri="{FF2B5EF4-FFF2-40B4-BE49-F238E27FC236}">
                <a16:creationId xmlns:a16="http://schemas.microsoft.com/office/drawing/2014/main" id="{1A7A46F9-0A31-2D20-2FBD-7158DC096A90}"/>
              </a:ext>
            </a:extLst>
          </p:cNvPr>
          <p:cNvPicPr>
            <a:picLocks noChangeAspect="1"/>
          </p:cNvPicPr>
          <p:nvPr/>
        </p:nvPicPr>
        <p:blipFill>
          <a:blip r:embed="rId4"/>
          <a:stretch>
            <a:fillRect/>
          </a:stretch>
        </p:blipFill>
        <p:spPr>
          <a:xfrm>
            <a:off x="801687" y="2818510"/>
            <a:ext cx="5294313" cy="1929703"/>
          </a:xfrm>
          <a:prstGeom prst="rect">
            <a:avLst/>
          </a:prstGeom>
        </p:spPr>
      </p:pic>
      <p:sp>
        <p:nvSpPr>
          <p:cNvPr id="10" name="TextBox 9">
            <a:extLst>
              <a:ext uri="{FF2B5EF4-FFF2-40B4-BE49-F238E27FC236}">
                <a16:creationId xmlns:a16="http://schemas.microsoft.com/office/drawing/2014/main" id="{12034C23-2B5B-B752-F7E8-DEC2DC70905F}"/>
              </a:ext>
            </a:extLst>
          </p:cNvPr>
          <p:cNvSpPr txBox="1"/>
          <p:nvPr/>
        </p:nvSpPr>
        <p:spPr>
          <a:xfrm>
            <a:off x="801686" y="4917361"/>
            <a:ext cx="7885113" cy="276999"/>
          </a:xfrm>
          <a:prstGeom prst="rect">
            <a:avLst/>
          </a:prstGeom>
          <a:noFill/>
        </p:spPr>
        <p:txBody>
          <a:bodyPr wrap="square" rtlCol="0">
            <a:spAutoFit/>
          </a:bodyPr>
          <a:lstStyle/>
          <a:p>
            <a:r>
              <a:rPr kumimoji="1" lang="en-US" altLang="ko-KR" sz="1200" dirty="0"/>
              <a:t>Can include other more categories needed for further data analysis…Think of it! With your study aim.</a:t>
            </a:r>
            <a:endParaRPr kumimoji="1" lang="ko-KR" altLang="en-US" sz="1200" dirty="0"/>
          </a:p>
        </p:txBody>
      </p:sp>
      <p:sp>
        <p:nvSpPr>
          <p:cNvPr id="11" name="TextBox 10">
            <a:extLst>
              <a:ext uri="{FF2B5EF4-FFF2-40B4-BE49-F238E27FC236}">
                <a16:creationId xmlns:a16="http://schemas.microsoft.com/office/drawing/2014/main" id="{CAC91E7A-3579-7C73-B580-8F2BB551B796}"/>
              </a:ext>
            </a:extLst>
          </p:cNvPr>
          <p:cNvSpPr txBox="1"/>
          <p:nvPr/>
        </p:nvSpPr>
        <p:spPr>
          <a:xfrm>
            <a:off x="8239126" y="5465023"/>
            <a:ext cx="3348038" cy="646331"/>
          </a:xfrm>
          <a:prstGeom prst="rect">
            <a:avLst/>
          </a:prstGeom>
          <a:noFill/>
          <a:ln w="12700">
            <a:solidFill>
              <a:schemeClr val="tx1">
                <a:lumMod val="95000"/>
                <a:lumOff val="5000"/>
              </a:schemeClr>
            </a:solidFill>
          </a:ln>
        </p:spPr>
        <p:txBody>
          <a:bodyPr wrap="square" rtlCol="0">
            <a:spAutoFit/>
          </a:bodyPr>
          <a:lstStyle/>
          <a:p>
            <a:r>
              <a:rPr kumimoji="1" lang="en-US" altLang="ko-KR" sz="1200" b="1" dirty="0"/>
              <a:t>KEEMEI</a:t>
            </a:r>
            <a:r>
              <a:rPr kumimoji="1" lang="en-US" altLang="ko-KR" sz="1200" dirty="0"/>
              <a:t>-Can use for correct formatting and helps identify any errors in the metadata file </a:t>
            </a:r>
          </a:p>
          <a:p>
            <a:endParaRPr kumimoji="1" lang="ko-KR" altLang="en-US" sz="1200" dirty="0"/>
          </a:p>
        </p:txBody>
      </p:sp>
    </p:spTree>
    <p:extLst>
      <p:ext uri="{BB962C8B-B14F-4D97-AF65-F5344CB8AC3E}">
        <p14:creationId xmlns:p14="http://schemas.microsoft.com/office/powerpoint/2010/main" val="357397716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3901</TotalTime>
  <Words>2768</Words>
  <Application>Microsoft Macintosh PowerPoint</Application>
  <PresentationFormat>와이드스크린</PresentationFormat>
  <Paragraphs>316</Paragraphs>
  <Slides>29</Slides>
  <Notes>18</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29</vt:i4>
      </vt:variant>
    </vt:vector>
  </HeadingPairs>
  <TitlesOfParts>
    <vt:vector size="36" baseType="lpstr">
      <vt:lpstr>나눔고딕</vt:lpstr>
      <vt:lpstr>맑은 고딕</vt:lpstr>
      <vt:lpstr>JyrdswKtgwvgAdvP8DFB</vt:lpstr>
      <vt:lpstr>PyjrcvDvxlplAdvP97CA</vt:lpstr>
      <vt:lpstr>Arial</vt:lpstr>
      <vt:lpstr>Helvetica Neue</vt:lpstr>
      <vt:lpstr>Office 테마</vt:lpstr>
      <vt:lpstr>16s rRNA gene analysis with QIIME2 </vt:lpstr>
      <vt:lpstr>Contents</vt:lpstr>
      <vt:lpstr>PowerPoint 프레젠테이션</vt:lpstr>
      <vt:lpstr>PowerPoint 프레젠테이션</vt:lpstr>
      <vt:lpstr>QIIME2?</vt:lpstr>
      <vt:lpstr>Major terms</vt:lpstr>
      <vt:lpstr>Materials for QIIME2 </vt:lpstr>
      <vt:lpstr>PowerPoint 프레젠테이션</vt:lpstr>
      <vt:lpstr>PowerPoint 프레젠테이션</vt:lpstr>
      <vt:lpstr>PowerPoint 프레젠테이션</vt:lpstr>
      <vt:lpstr>Method</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16s rRNA gene analysis with QIIME2 </dc:title>
  <dc:creator>배준식</dc:creator>
  <cp:lastModifiedBy>배준식</cp:lastModifiedBy>
  <cp:revision>2</cp:revision>
  <dcterms:created xsi:type="dcterms:W3CDTF">2022-10-08T16:57:08Z</dcterms:created>
  <dcterms:modified xsi:type="dcterms:W3CDTF">2022-10-11T09:58:13Z</dcterms:modified>
</cp:coreProperties>
</file>